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1"/>
  </p:notesMasterIdLst>
  <p:sldIdLst>
    <p:sldId id="256" r:id="rId2"/>
    <p:sldId id="313" r:id="rId3"/>
    <p:sldId id="312" r:id="rId4"/>
    <p:sldId id="304" r:id="rId5"/>
    <p:sldId id="306" r:id="rId6"/>
    <p:sldId id="311" r:id="rId7"/>
    <p:sldId id="257" r:id="rId8"/>
    <p:sldId id="292" r:id="rId9"/>
    <p:sldId id="264" r:id="rId10"/>
    <p:sldId id="295" r:id="rId11"/>
    <p:sldId id="296" r:id="rId12"/>
    <p:sldId id="297" r:id="rId13"/>
    <p:sldId id="299" r:id="rId14"/>
    <p:sldId id="300" r:id="rId15"/>
    <p:sldId id="272" r:id="rId16"/>
    <p:sldId id="293" r:id="rId17"/>
    <p:sldId id="294" r:id="rId18"/>
    <p:sldId id="273" r:id="rId19"/>
    <p:sldId id="301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91" r:id="rId28"/>
    <p:sldId id="308" r:id="rId29"/>
    <p:sldId id="307" r:id="rId30"/>
    <p:sldId id="309" r:id="rId31"/>
    <p:sldId id="303" r:id="rId32"/>
    <p:sldId id="310" r:id="rId33"/>
    <p:sldId id="284" r:id="rId34"/>
    <p:sldId id="285" r:id="rId35"/>
    <p:sldId id="286" r:id="rId36"/>
    <p:sldId id="287" r:id="rId37"/>
    <p:sldId id="288" r:id="rId38"/>
    <p:sldId id="289" r:id="rId39"/>
    <p:sldId id="31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095" autoAdjust="0"/>
  </p:normalViewPr>
  <p:slideViewPr>
    <p:cSldViewPr snapToGrid="0">
      <p:cViewPr varScale="1">
        <p:scale>
          <a:sx n="70" d="100"/>
          <a:sy n="70" d="100"/>
        </p:scale>
        <p:origin x="4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C5D4-36C6-4D38-8A8A-110CB48455B1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B68D7-91B5-4457-B109-8CF5209D8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2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B68D7-91B5-4457-B109-8CF5209D8C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8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12/16/2018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1.png"/><Relationship Id="rId7" Type="http://schemas.openxmlformats.org/officeDocument/2006/relationships/image" Target="../media/image2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D_(conference)#cite_note-20" TargetMode="External"/><Relationship Id="rId2" Type="http://schemas.openxmlformats.org/officeDocument/2006/relationships/hyperlink" Target="https://en.wikipedia.org/wiki/Streaming_medi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ted.com/#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55.png"/><Relationship Id="rId7" Type="http://schemas.openxmlformats.org/officeDocument/2006/relationships/image" Target="../media/image2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tock\regression\presentation\ted_talk_fianl.xls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2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16.xml"/><Relationship Id="rId7" Type="http://schemas.openxmlformats.org/officeDocument/2006/relationships/slide" Target="slide19.xml"/><Relationship Id="rId12" Type="http://schemas.openxmlformats.org/officeDocument/2006/relationships/image" Target="../media/image3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slide" Target="slide17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" Target="slide31.xml"/><Relationship Id="rId7" Type="http://schemas.openxmlformats.org/officeDocument/2006/relationships/image" Target="../media/image17.emf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30.xml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Aunchana Pimpisal</a:t>
            </a:r>
          </a:p>
          <a:p>
            <a:r>
              <a:rPr lang="en-US" smtClean="0"/>
              <a:t>16 Dec’18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051559" y="1432223"/>
            <a:ext cx="11741573" cy="3035808"/>
          </a:xfrm>
        </p:spPr>
        <p:txBody>
          <a:bodyPr/>
          <a:lstStyle/>
          <a:p>
            <a:r>
              <a:rPr lang="en-US" sz="6600" dirty="0"/>
              <a:t>Linear Regression  </a:t>
            </a:r>
            <a:r>
              <a:rPr lang="en-US" sz="6600" dirty="0" smtClean="0"/>
              <a:t>Model</a:t>
            </a:r>
            <a:br>
              <a:rPr lang="en-US" sz="6600" dirty="0" smtClean="0"/>
            </a:br>
            <a:r>
              <a:rPr lang="en-US" sz="6600" dirty="0" smtClean="0"/>
              <a:t>ted talk</a:t>
            </a:r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0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58" y="2791287"/>
            <a:ext cx="5033378" cy="239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2799360"/>
            <a:ext cx="5238634" cy="248777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888838"/>
            <a:ext cx="1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Normal Probability plot of Residual =&gt; Check the normality assumption 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Residual </a:t>
            </a:r>
            <a:r>
              <a:rPr lang="en-US" dirty="0" smtClean="0"/>
              <a:t>Distribution and </a:t>
            </a:r>
            <a:r>
              <a:rPr lang="en-US" dirty="0" err="1"/>
              <a:t>Studentized</a:t>
            </a:r>
            <a:r>
              <a:rPr lang="en-US" dirty="0"/>
              <a:t> Residual Distribution </a:t>
            </a:r>
            <a:r>
              <a:rPr lang="en-US" dirty="0" smtClean="0"/>
              <a:t>are  </a:t>
            </a:r>
            <a:r>
              <a:rPr lang="en-US" dirty="0">
                <a:solidFill>
                  <a:srgbClr val="0000FF"/>
                </a:solidFill>
              </a:rPr>
              <a:t>not </a:t>
            </a:r>
            <a:r>
              <a:rPr lang="en-US" dirty="0"/>
              <a:t>normally </a:t>
            </a:r>
            <a:r>
              <a:rPr lang="en-US" dirty="0" smtClean="0"/>
              <a:t>distributed.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8328" y="1747049"/>
            <a:ext cx="5562852" cy="432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Residual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1548" y="1747048"/>
            <a:ext cx="5562852" cy="432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Studentized</a:t>
            </a:r>
            <a:r>
              <a:rPr lang="en-US" dirty="0"/>
              <a:t> </a:t>
            </a:r>
            <a:r>
              <a:rPr lang="en-US" dirty="0" smtClean="0"/>
              <a:t>Residual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4848" y="5556560"/>
                <a:ext cx="54963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P-Value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0.05  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         =&gt; Residual </a:t>
                </a:r>
                <a:r>
                  <a:rPr lang="en-US" sz="1600" dirty="0"/>
                  <a:t>Distribution is </a:t>
                </a:r>
                <a:r>
                  <a:rPr lang="en-US" sz="1600" dirty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/>
                  <a:t>normally </a:t>
                </a:r>
                <a:r>
                  <a:rPr lang="en-US" sz="1600" dirty="0" smtClean="0"/>
                  <a:t>distributed.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" y="5556560"/>
                <a:ext cx="54963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443" t="-3158" r="-1109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803904" y="3649383"/>
            <a:ext cx="658368" cy="21818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054" y="2224960"/>
                <a:ext cx="5496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Hypothesis</a:t>
                </a:r>
                <a:r>
                  <a:rPr lang="en-US" sz="1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: Distribution is normally distributed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: 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  <a:r>
                  <a:rPr lang="en-US" sz="1600" dirty="0"/>
                  <a:t>distributed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54" y="2224960"/>
                <a:ext cx="5496332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666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56334" y="2247365"/>
                <a:ext cx="5496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Hypothesis</a:t>
                </a:r>
                <a:r>
                  <a:rPr lang="en-US" sz="1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: Distribution is normally distributed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: 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  <a:r>
                  <a:rPr lang="en-US" sz="1600" dirty="0"/>
                  <a:t>distributed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34" y="2247365"/>
                <a:ext cx="5496332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665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17024" y="3612791"/>
            <a:ext cx="658368" cy="21818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56334" y="5503557"/>
                <a:ext cx="68281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P-Value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0.05  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         =&gt; </a:t>
                </a:r>
                <a:r>
                  <a:rPr lang="en-US" sz="1600" dirty="0" err="1"/>
                  <a:t>Studentized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Residual </a:t>
                </a:r>
                <a:r>
                  <a:rPr lang="en-US" sz="1600" dirty="0"/>
                  <a:t>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</a:p>
              <a:p>
                <a:r>
                  <a:rPr lang="en-US" sz="1600" dirty="0" smtClean="0"/>
                  <a:t>Distributed.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34" y="5503557"/>
                <a:ext cx="6828146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536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8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8" y="2365647"/>
            <a:ext cx="5442178" cy="18995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6111" y="724477"/>
                <a:ext cx="11730874" cy="120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2. Residuals  against Fitted values,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b="1" u="sng" dirty="0" smtClean="0"/>
                  <a:t>Result</a:t>
                </a:r>
                <a:r>
                  <a:rPr lang="en-US" dirty="0" smtClean="0"/>
                  <a:t>  :</a:t>
                </a:r>
                <a:r>
                  <a:rPr lang="en-US" dirty="0"/>
                  <a:t> </a:t>
                </a:r>
                <a:r>
                  <a:rPr lang="en-US" dirty="0" smtClean="0"/>
                  <a:t>Residuals  </a:t>
                </a:r>
                <a:r>
                  <a:rPr lang="en-US" dirty="0"/>
                  <a:t>against Fitted values </a:t>
                </a:r>
                <a:r>
                  <a:rPr lang="en-US" dirty="0" smtClean="0"/>
                  <a:t>and </a:t>
                </a:r>
                <a:r>
                  <a:rPr lang="en-US" dirty="0" err="1"/>
                  <a:t>Studentized</a:t>
                </a:r>
                <a:r>
                  <a:rPr lang="en-US" dirty="0"/>
                  <a:t> Residual against Fitted values have  </a:t>
                </a:r>
                <a:r>
                  <a:rPr lang="en-US" dirty="0" smtClean="0"/>
                  <a:t>are </a:t>
                </a:r>
                <a:r>
                  <a:rPr lang="en-US" dirty="0" err="1"/>
                  <a:t>nonconstant</a:t>
                </a:r>
                <a:r>
                  <a:rPr lang="en-US" dirty="0"/>
                  <a:t>  </a:t>
                </a:r>
                <a:r>
                  <a:rPr lang="en-US" dirty="0" smtClean="0"/>
                  <a:t>variance, </a:t>
                </a:r>
                <a:r>
                  <a:rPr lang="en-US" dirty="0"/>
                  <a:t>non </a:t>
                </a:r>
                <a:r>
                  <a:rPr lang="en-US" dirty="0" smtClean="0"/>
                  <a:t>linearity and </a:t>
                </a:r>
                <a:r>
                  <a:rPr lang="en-US" dirty="0"/>
                  <a:t>potential </a:t>
                </a:r>
                <a:r>
                  <a:rPr lang="en-US" dirty="0" smtClean="0"/>
                  <a:t>outlier.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" y="724477"/>
                <a:ext cx="11730874" cy="1207767"/>
              </a:xfrm>
              <a:prstGeom prst="rect">
                <a:avLst/>
              </a:prstGeom>
              <a:blipFill rotWithShape="0">
                <a:blip r:embed="rId4"/>
                <a:stretch>
                  <a:fillRect l="-416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02160" y="1876087"/>
            <a:ext cx="5531286" cy="337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Residual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8521" y="1876087"/>
            <a:ext cx="5909356" cy="337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Studentized</a:t>
            </a:r>
            <a:r>
              <a:rPr lang="en-US" dirty="0"/>
              <a:t> </a:t>
            </a:r>
            <a:r>
              <a:rPr lang="en-US" dirty="0" smtClean="0"/>
              <a:t>Residual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49219" y="4604218"/>
          <a:ext cx="11512297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11497"/>
                <a:gridCol w="3249334"/>
                <a:gridCol w="31514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Residual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Studentized</a:t>
                      </a:r>
                      <a:r>
                        <a:rPr lang="en-US" dirty="0" smtClean="0"/>
                        <a:t> Residual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constant 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Potential outlier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521" y="2307871"/>
            <a:ext cx="5909356" cy="20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1268" y="674790"/>
            <a:ext cx="1173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Residuals  against  </a:t>
            </a:r>
            <a:r>
              <a:rPr lang="en-US" dirty="0" err="1" smtClean="0"/>
              <a:t>Regressors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in</a:t>
            </a:r>
            <a:r>
              <a:rPr lang="en-US" dirty="0" smtClean="0"/>
              <a:t> the model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C</a:t>
            </a:r>
            <a:r>
              <a:rPr lang="en-US" dirty="0" smtClean="0"/>
              <a:t>omments </a:t>
            </a:r>
            <a:r>
              <a:rPr lang="en-US" dirty="0"/>
              <a:t>, </a:t>
            </a:r>
            <a:r>
              <a:rPr lang="en-US" dirty="0" smtClean="0"/>
              <a:t>durations and languages that are quantitative Variable  are non constant  variance and </a:t>
            </a:r>
            <a:r>
              <a:rPr lang="en-US" dirty="0"/>
              <a:t>non </a:t>
            </a:r>
            <a:r>
              <a:rPr lang="en-US" dirty="0" smtClean="0"/>
              <a:t>linearity. </a:t>
            </a:r>
            <a:r>
              <a:rPr lang="en-US" dirty="0"/>
              <a:t>But </a:t>
            </a:r>
            <a:r>
              <a:rPr lang="en-US" dirty="0" err="1" smtClean="0"/>
              <a:t>num_speaker</a:t>
            </a:r>
            <a:r>
              <a:rPr lang="en-US" dirty="0" smtClean="0"/>
              <a:t>  is </a:t>
            </a:r>
            <a:r>
              <a:rPr lang="en-US" dirty="0"/>
              <a:t>constant  variance and </a:t>
            </a:r>
            <a:r>
              <a:rPr lang="en-US" dirty="0" smtClean="0"/>
              <a:t>linearity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2668"/>
              </p:ext>
            </p:extLst>
          </p:nvPr>
        </p:nvGraphicFramePr>
        <p:xfrm>
          <a:off x="191268" y="5050536"/>
          <a:ext cx="11512296" cy="1112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67180"/>
                <a:gridCol w="2076918"/>
                <a:gridCol w="2076918"/>
                <a:gridCol w="2076918"/>
                <a:gridCol w="20143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durations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num_speaker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constant 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" y="1547561"/>
            <a:ext cx="8869680" cy="33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?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724477"/>
            <a:ext cx="1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Residuals  against Time order =&gt; check for Correlate errors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 </a:t>
            </a:r>
            <a:r>
              <a:rPr lang="en-US" dirty="0"/>
              <a:t>Residuals </a:t>
            </a:r>
            <a:r>
              <a:rPr lang="en-US" dirty="0" smtClean="0"/>
              <a:t>are uncorrelated.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8" y="1593157"/>
            <a:ext cx="11513566" cy="28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3661" y="1038844"/>
                <a:ext cx="6223563" cy="5355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u="sng" dirty="0" smtClean="0"/>
                  <a:t>Assumption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 </a:t>
                </a:r>
                <a:r>
                  <a:rPr lang="en-US" dirty="0"/>
                  <a:t>Error  term 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has  zero mean and constant </a:t>
                </a:r>
                <a:r>
                  <a:rPr lang="en-US" dirty="0" smtClean="0"/>
                  <a:t>variance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b="1" u="sng" dirty="0" smtClean="0"/>
                  <a:t>Result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 has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 no </a:t>
                </a:r>
                <a:r>
                  <a:rPr lang="en-US" dirty="0">
                    <a:solidFill>
                      <a:srgbClr val="0000FF"/>
                    </a:solidFill>
                  </a:rPr>
                  <a:t>zero mean and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non constant variance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 smtClean="0"/>
                  <a:t>2. Errors  are uncorrelated.</a:t>
                </a:r>
              </a:p>
              <a:p>
                <a:r>
                  <a:rPr lang="en-US" b="1" dirty="0" smtClean="0"/>
                  <a:t>   </a:t>
                </a:r>
                <a:r>
                  <a:rPr lang="en-US" b="1" u="sng" dirty="0" smtClean="0"/>
                  <a:t>Result</a:t>
                </a:r>
                <a:r>
                  <a:rPr lang="en-US" b="1" dirty="0" smtClean="0"/>
                  <a:t>  </a:t>
                </a:r>
                <a:r>
                  <a:rPr lang="en-US" dirty="0" smtClean="0"/>
                  <a:t>Errors  </a:t>
                </a:r>
                <a:r>
                  <a:rPr lang="en-US" dirty="0"/>
                  <a:t>are uncorrelated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 smtClean="0"/>
                  <a:t>3 Errors are </a:t>
                </a:r>
                <a:r>
                  <a:rPr lang="en-US" dirty="0"/>
                  <a:t> </a:t>
                </a:r>
                <a:r>
                  <a:rPr lang="en-US" dirty="0" smtClean="0"/>
                  <a:t>normally distributed.</a:t>
                </a:r>
              </a:p>
              <a:p>
                <a:r>
                  <a:rPr lang="en-US" dirty="0" smtClean="0"/>
                  <a:t>   </a:t>
                </a:r>
                <a:r>
                  <a:rPr lang="en-US" b="1" u="sng" dirty="0"/>
                  <a:t>Result</a:t>
                </a:r>
                <a:r>
                  <a:rPr lang="en-US" b="1" dirty="0"/>
                  <a:t>  </a:t>
                </a:r>
                <a:r>
                  <a:rPr lang="en-US" dirty="0">
                    <a:solidFill>
                      <a:srgbClr val="0000FF"/>
                    </a:solidFill>
                  </a:rPr>
                  <a:t>Errors are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 not </a:t>
                </a:r>
                <a:r>
                  <a:rPr lang="en-US" dirty="0">
                    <a:solidFill>
                      <a:srgbClr val="0000FF"/>
                    </a:solidFill>
                  </a:rPr>
                  <a:t>normally distributed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2/3  are not following assumption.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1" y="1038844"/>
                <a:ext cx="6223563" cy="5355312"/>
              </a:xfrm>
              <a:prstGeom prst="rect">
                <a:avLst/>
              </a:prstGeom>
              <a:blipFill rotWithShape="0">
                <a:blip r:embed="rId2"/>
                <a:stretch>
                  <a:fillRect l="-881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25738" y="73152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summary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7322" y="4767631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So,  Going to Transformation !!!!!!!!!!!!!!!!!!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186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403" y="2877650"/>
            <a:ext cx="5693664" cy="923883"/>
          </a:xfrm>
        </p:spPr>
        <p:txBody>
          <a:bodyPr>
            <a:noAutofit/>
          </a:bodyPr>
          <a:lstStyle/>
          <a:p>
            <a:r>
              <a:rPr lang="en-US" b="1" dirty="0" smtClean="0"/>
              <a:t>Transformation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64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0980" y="1164675"/>
                <a:ext cx="11968819" cy="405079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As   model on above ,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rgbClr val="0000FF"/>
                    </a:solidFill>
                  </a:rPr>
                  <a:t>  has  no zero mean and non constant </a:t>
                </a:r>
                <a:r>
                  <a:rPr lang="en-US" sz="1800" dirty="0" smtClean="0">
                    <a:solidFill>
                      <a:srgbClr val="0000FF"/>
                    </a:solidFill>
                  </a:rPr>
                  <a:t>variance</a:t>
                </a:r>
                <a:r>
                  <a:rPr lang="en-US" sz="1800" dirty="0" smtClean="0"/>
                  <a:t> that not follow assumption.</a:t>
                </a:r>
              </a:p>
              <a:p>
                <a:r>
                  <a:rPr lang="en-US" sz="1800" dirty="0" smtClean="0"/>
                  <a:t>Residual views plot is similar like pattern for residual plot (d) non linear.</a:t>
                </a:r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As Variance-stabilizing Transformations , transform Y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𝑙𝑜𝑔𝑌</m:t>
                    </m:r>
                  </m:oMath>
                </a14:m>
                <a:r>
                  <a:rPr lang="en-US" sz="1800" dirty="0" smtClean="0">
                    <a:solidFill>
                      <a:srgbClr val="0000FF"/>
                    </a:solidFill>
                  </a:rPr>
                  <a:t> . 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 </a:t>
                </a: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980" y="1164675"/>
                <a:ext cx="11968819" cy="4050792"/>
              </a:xfrm>
              <a:blipFill rotWithShape="0">
                <a:blip r:embed="rId2"/>
                <a:stretch>
                  <a:fillRect l="-204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981" y="213698"/>
            <a:ext cx="10058400" cy="87003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Parameter Transformation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1180"/>
          <a:stretch/>
        </p:blipFill>
        <p:spPr>
          <a:xfrm>
            <a:off x="6504264" y="2126151"/>
            <a:ext cx="2487337" cy="1856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36" y="4705801"/>
            <a:ext cx="4773997" cy="166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6" y="2319688"/>
            <a:ext cx="4211046" cy="146983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418667" y="2548467"/>
            <a:ext cx="865463" cy="4148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45" y="1255350"/>
            <a:ext cx="3753043" cy="5010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8" y="1255350"/>
            <a:ext cx="4722117" cy="202983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0981" y="213698"/>
            <a:ext cx="10058400" cy="870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Stepwise : Fitting the model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108448" y="3285181"/>
                <a:ext cx="5833872" cy="204035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b="1" u="sng" dirty="0" smtClean="0"/>
                  <a:t>Result </a:t>
                </a:r>
                <a:r>
                  <a:rPr lang="en-US" sz="1600" dirty="0"/>
                  <a:t>Fitting the </a:t>
                </a:r>
                <a:r>
                  <a:rPr lang="en-US" sz="1600" dirty="0" smtClean="0"/>
                  <a:t>model  by least </a:t>
                </a:r>
                <a:r>
                  <a:rPr lang="en-US" sz="1600" dirty="0" err="1" smtClean="0"/>
                  <a:t>AICc</a:t>
                </a:r>
                <a:r>
                  <a:rPr lang="en-US" sz="1600" dirty="0" smtClean="0"/>
                  <a:t> =627.471.</a:t>
                </a:r>
              </a:p>
              <a:p>
                <a:endParaRPr lang="en-US" sz="1600" dirty="0" smtClean="0"/>
              </a:p>
              <a:p>
                <a:r>
                  <a:rPr lang="en-US" sz="1600" i="1" dirty="0"/>
                  <a:t>Log(views)=</a:t>
                </a:r>
                <a:r>
                  <a:rPr lang="en-US" sz="1600" i="1" dirty="0" smtClean="0"/>
                  <a:t>12.3541+0.0010*comments+0.0005*durations+0.3756*num_speaker+0.0538*languages-0.8797*event1-1.3325*event2-0.9318*event3-1.2694*event4-1.2826*event5-0.8024*event6-0.6687*event7-0.7107*event8+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448" y="3285181"/>
                <a:ext cx="5833872" cy="2040352"/>
              </a:xfrm>
              <a:prstGeom prst="rect">
                <a:avLst/>
              </a:prstGeom>
              <a:blipFill rotWithShape="0">
                <a:blip r:embed="rId5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44378"/>
                  </p:ext>
                </p:extLst>
              </p:nvPr>
            </p:nvGraphicFramePr>
            <p:xfrm>
              <a:off x="134882" y="1278202"/>
              <a:ext cx="11933901" cy="540317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408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225453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Analysis  Of  Variance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: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    =&gt; Model  Adequacy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sz="1400" dirty="0" smtClean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MSE =0.2420     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13309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0.5795 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=0.5674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All of </a:t>
                          </a:r>
                          <a:r>
                            <a:rPr lang="en-US" sz="1400" u="none" baseline="0" dirty="0" err="1" smtClean="0">
                              <a:solidFill>
                                <a:srgbClr val="0000FF"/>
                              </a:solidFill>
                            </a:rPr>
                            <a:t>regessors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views  about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log(views)  about 57.95%. Other factors effect about 42.05%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1541741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Parameter</a:t>
                          </a:r>
                          <a:r>
                            <a:rPr lang="en-US" sz="1400" u="sng" baseline="0" dirty="0" smtClean="0"/>
                            <a:t>s Estimates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400" dirty="0" smtClean="0"/>
                            <a:t>All of</a:t>
                          </a:r>
                          <a:r>
                            <a:rPr lang="en-US" sz="1400" baseline="0" dirty="0" smtClean="0"/>
                            <a:t>  Parameters have </a:t>
                          </a: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: 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 of All parameters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=&gt;  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are on equation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.</a:t>
                          </a:r>
                          <a:endParaRPr lang="en-US" sz="1400" u="none" dirty="0" smtClean="0">
                            <a:solidFill>
                              <a:srgbClr val="0000FF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sz="1400" dirty="0" smtClean="0"/>
                        </a:p>
                        <a:p>
                          <a:endParaRPr lang="en-US" sz="1400" u="sng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44378"/>
                  </p:ext>
                </p:extLst>
              </p:nvPr>
            </p:nvGraphicFramePr>
            <p:xfrm>
              <a:off x="134882" y="1278202"/>
              <a:ext cx="11933901" cy="540317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408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225453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34158" r="-558" b="-307426"/>
                          </a:stretch>
                        </a:blipFill>
                      </a:tcPr>
                    </a:tc>
                  </a:tr>
                  <a:tr h="13309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</a:t>
                          </a:r>
                          <a:r>
                            <a:rPr lang="en-US" sz="1400" u="none" baseline="0" dirty="0" smtClean="0"/>
                            <a:t>0.5795 </a:t>
                          </a:r>
                          <a:r>
                            <a:rPr lang="en-US" sz="1400" u="none" baseline="0" dirty="0" smtClean="0"/>
                            <a:t>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=0.5674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=&gt;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All of </a:t>
                          </a:r>
                          <a:r>
                            <a:rPr lang="en-US" sz="1400" u="none" baseline="0" dirty="0" err="1" smtClean="0">
                              <a:solidFill>
                                <a:srgbClr val="0000FF"/>
                              </a:solidFill>
                            </a:rPr>
                            <a:t>regessors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views  about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to log(views) 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57.95%.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Other factors effect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42.05%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2438400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121945" r="-558" b="-4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227968" y="471611"/>
            <a:ext cx="270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Prediction </a:t>
            </a:r>
            <a:r>
              <a:rPr lang="en-US" b="1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Expression  :</a:t>
            </a:r>
            <a:endParaRPr lang="en-US" b="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968" y="812324"/>
            <a:ext cx="1129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Log(views)=</a:t>
            </a:r>
            <a:r>
              <a:rPr lang="en-US" sz="1400" i="1" dirty="0" smtClean="0"/>
              <a:t>12.3541+0.0010*comments+0.0005*durations+0.3756*num_speaker+0.0538*languages-0.8797*event1-1.3325*event2-0.9318*event3-1.2694*event4-1.2826*event5-0.8024*event6-0.6687*event7-0.7107*event8 </a:t>
            </a:r>
            <a:endParaRPr lang="en-US" sz="1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6" y="2629768"/>
            <a:ext cx="2651746" cy="2353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863" y="3159744"/>
            <a:ext cx="1729353" cy="95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278" y="3219182"/>
            <a:ext cx="2070206" cy="831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644" y="5351266"/>
            <a:ext cx="1515365" cy="141150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34882" y="-11640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MoDel</a:t>
            </a:r>
            <a:r>
              <a:rPr lang="en-US" sz="3200" b="1" dirty="0" smtClean="0"/>
              <a:t>: Hypothesis testing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/>
                  <a:t>=..=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 for at least one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 </a:t>
                </a:r>
                <a:r>
                  <a:rPr lang="en-US" sz="1200" dirty="0"/>
                  <a:t>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=0,1,2,..,13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blipFill rotWithShape="0">
                <a:blip r:embed="rId8"/>
                <a:stretch>
                  <a:fillRect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0,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=0,1,2,..,14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blipFill rotWithShape="0">
                <a:blip r:embed="rId9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0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6961323"/>
                  </p:ext>
                </p:extLst>
              </p:nvPr>
            </p:nvGraphicFramePr>
            <p:xfrm>
              <a:off x="134882" y="1278202"/>
              <a:ext cx="11933901" cy="540317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408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225453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Analysis  Of  Variance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: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    =&gt; Model  Adequacy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sz="1400" dirty="0" smtClean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MSE =0.2431     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13309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0.5767 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=0.5655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 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log(views)  about 57.67%. Other factors effect about 42.33%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1541741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Parameter</a:t>
                          </a:r>
                          <a:r>
                            <a:rPr lang="en-US" sz="1400" u="sng" baseline="0" dirty="0" smtClean="0"/>
                            <a:t>s Estimates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400" dirty="0" smtClean="0"/>
                            <a:t>All of</a:t>
                          </a:r>
                          <a:r>
                            <a:rPr lang="en-US" sz="1400" baseline="0" dirty="0" smtClean="0"/>
                            <a:t>  Parameters have </a:t>
                          </a: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: 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 of All parameters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=&gt;  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are on equation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.</a:t>
                          </a:r>
                          <a:endParaRPr lang="en-US" sz="1400" u="none" dirty="0" smtClean="0">
                            <a:solidFill>
                              <a:srgbClr val="0000FF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sz="1400" dirty="0" smtClean="0"/>
                        </a:p>
                        <a:p>
                          <a:endParaRPr lang="en-US" sz="1400" u="sng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6961323"/>
                  </p:ext>
                </p:extLst>
              </p:nvPr>
            </p:nvGraphicFramePr>
            <p:xfrm>
              <a:off x="134882" y="1278202"/>
              <a:ext cx="11933901" cy="540317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408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225453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34158" r="-558" b="-307426"/>
                          </a:stretch>
                        </a:blipFill>
                      </a:tcPr>
                    </a:tc>
                  </a:tr>
                  <a:tr h="13309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</a:t>
                          </a:r>
                          <a:r>
                            <a:rPr lang="en-US" sz="1400" u="none" baseline="0" dirty="0" smtClean="0"/>
                            <a:t>0.5767 </a:t>
                          </a:r>
                          <a:r>
                            <a:rPr lang="en-US" sz="1400" u="none" baseline="0" dirty="0" smtClean="0"/>
                            <a:t>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=0.5655</a:t>
                          </a:r>
                          <a:endParaRPr lang="en-US" sz="1400" u="none" baseline="0" dirty="0" smtClean="0"/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 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to log(views) 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57.67%.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Other factors effect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42.33%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2438400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121945" r="-558" b="-4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82" y="-185418"/>
            <a:ext cx="10058400" cy="86868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MoDel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27968" y="471611"/>
            <a:ext cx="270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Prediction </a:t>
            </a:r>
            <a:r>
              <a:rPr lang="en-US" b="1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Expression  :</a:t>
            </a:r>
            <a:endParaRPr lang="en-US" b="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0" y="2930847"/>
            <a:ext cx="2935680" cy="2605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161" y="3147198"/>
            <a:ext cx="1790409" cy="984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554" y="3147198"/>
            <a:ext cx="2070206" cy="831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365" y="5481637"/>
            <a:ext cx="1364415" cy="12403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7968" y="812324"/>
            <a:ext cx="1129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Log(views)=</a:t>
            </a:r>
            <a:r>
              <a:rPr lang="en-US" sz="1400" i="1" dirty="0" smtClean="0"/>
              <a:t>12.7208+0.0001*comments+0.0005*durations+0.0542*languages-0.8909*event1-1.3408*event2-0.9396*event3-1.2772*event4-1.2927*event5-0.7942*event6-0.6709*event7-0.7128*event8 </a:t>
            </a:r>
            <a:endParaRPr lang="en-US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/>
                  <a:t>=..=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=01,2,..,12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 for at least one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 </a:t>
                </a:r>
                <a:r>
                  <a:rPr lang="en-US" sz="1200" dirty="0"/>
                  <a:t>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=0,1,2,..,12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blipFill rotWithShape="0">
                <a:blip r:embed="rId7"/>
                <a:stretch>
                  <a:fillRect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0,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=0,1,2,..,12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blipFill rotWithShape="0">
                <a:blip r:embed="rId8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81" y="26289"/>
            <a:ext cx="10058400" cy="1609344"/>
          </a:xfrm>
        </p:spPr>
        <p:txBody>
          <a:bodyPr/>
          <a:lstStyle/>
          <a:p>
            <a:r>
              <a:rPr lang="en-US" b="1" dirty="0"/>
              <a:t>Ted </a:t>
            </a:r>
            <a:r>
              <a:rPr lang="en-US" b="1" dirty="0" smtClean="0"/>
              <a:t>talk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265333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https</a:t>
            </a:r>
            <a:r>
              <a:rPr lang="en-US" dirty="0"/>
              <a:t>://en.wikipedia.org/wiki/TED_(conference)#TEDGlobal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981" y="1230645"/>
            <a:ext cx="10718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	TED </a:t>
            </a:r>
            <a:r>
              <a:rPr lang="en-US" sz="1400" b="1" dirty="0"/>
              <a:t>Conferences LLC</a:t>
            </a:r>
            <a:r>
              <a:rPr lang="en-US" sz="1400" dirty="0"/>
              <a:t> (</a:t>
            </a:r>
            <a:r>
              <a:rPr lang="en-US" sz="1400" b="1" dirty="0"/>
              <a:t>Technology, Entertainment, Design</a:t>
            </a:r>
            <a:r>
              <a:rPr lang="en-US" sz="1400" dirty="0"/>
              <a:t>) is a media organization that posts talks online for free distribution under the slogan "ideas worth spreading." </a:t>
            </a:r>
            <a:endParaRPr lang="en-US" sz="1400" dirty="0" smtClean="0"/>
          </a:p>
          <a:p>
            <a:r>
              <a:rPr lang="en-US" sz="1400" dirty="0" smtClean="0"/>
              <a:t>	TED </a:t>
            </a:r>
            <a:r>
              <a:rPr lang="en-US" sz="1400" dirty="0"/>
              <a:t>events are also held throughout North America and in Europe and Asia, offering </a:t>
            </a:r>
            <a:r>
              <a:rPr lang="en-US" sz="1400" dirty="0">
                <a:hlinkClick r:id="rId2" tooltip="Streaming media"/>
              </a:rPr>
              <a:t>live streaming</a:t>
            </a:r>
            <a:r>
              <a:rPr lang="en-US" sz="1400" dirty="0"/>
              <a:t> of the talks. They address a wide range of topics within the research and practice of science and culture, often through </a:t>
            </a:r>
            <a:r>
              <a:rPr lang="en-US" sz="1400" dirty="0" smtClean="0"/>
              <a:t>storytelling. The </a:t>
            </a:r>
            <a:r>
              <a:rPr lang="en-US" sz="1400" dirty="0"/>
              <a:t>speakers are given a maximum of 18 minutes to present their ideas in the most innovative and engaging ways they can</a:t>
            </a:r>
            <a:r>
              <a:rPr lang="en-US" sz="1400" dirty="0" smtClean="0"/>
              <a:t>.</a:t>
            </a:r>
            <a:r>
              <a:rPr lang="en-US" sz="1400" dirty="0"/>
              <a:t> </a:t>
            </a:r>
            <a:r>
              <a:rPr lang="en-US" sz="1400" dirty="0" smtClean="0"/>
              <a:t>TED </a:t>
            </a:r>
            <a:r>
              <a:rPr lang="en-US" sz="1400" dirty="0"/>
              <a:t>Talks given by academics tend to be watched more online while art and design videos tend to be watched less than average.</a:t>
            </a:r>
            <a:r>
              <a:rPr lang="en-US" sz="1400" baseline="30000" dirty="0">
                <a:hlinkClick r:id="rId3"/>
              </a:rPr>
              <a:t>[20]</a:t>
            </a:r>
            <a:endParaRPr lang="en-US" sz="1400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t="4533" b="16643"/>
          <a:stretch/>
        </p:blipFill>
        <p:spPr>
          <a:xfrm>
            <a:off x="618067" y="2861173"/>
            <a:ext cx="8447874" cy="31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48" y="770079"/>
            <a:ext cx="5219968" cy="1879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0" y="596613"/>
            <a:ext cx="5537485" cy="5575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28048" y="2899664"/>
            <a:ext cx="5732152" cy="148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 smtClean="0"/>
              <a:t>Result </a:t>
            </a:r>
            <a:r>
              <a:rPr lang="en-US" sz="1600" dirty="0" smtClean="0"/>
              <a:t>Matrix </a:t>
            </a:r>
            <a:r>
              <a:rPr lang="en-US" sz="1600" dirty="0"/>
              <a:t>Scatter plot as </a:t>
            </a:r>
            <a:r>
              <a:rPr lang="en-US" sz="1600" dirty="0" smtClean="0"/>
              <a:t>correlation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Log(views) are </a:t>
            </a:r>
            <a:r>
              <a:rPr lang="en-US" sz="1600" dirty="0"/>
              <a:t>correlated with the number of </a:t>
            </a:r>
            <a:r>
              <a:rPr lang="en-US" sz="1600" dirty="0" smtClean="0"/>
              <a:t>comments about 0.5565 and </a:t>
            </a: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number of </a:t>
            </a:r>
            <a:r>
              <a:rPr lang="en-US" sz="1600" dirty="0" smtClean="0"/>
              <a:t>languages about 0.5683.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Other correlation each variable are not mare than 0.5</a:t>
            </a:r>
            <a:endParaRPr lang="en-US" sz="1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98601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MoDel</a:t>
            </a:r>
            <a:r>
              <a:rPr lang="en-US" sz="3200" b="1" dirty="0" smtClean="0"/>
              <a:t> :</a:t>
            </a:r>
            <a:r>
              <a:rPr lang="en-US" sz="3200" b="1" dirty="0"/>
              <a:t> Matrix Scatter </a:t>
            </a:r>
            <a:r>
              <a:rPr lang="en-US" sz="3200" b="1" dirty="0" smtClean="0"/>
              <a:t>plot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308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88" y="2768525"/>
            <a:ext cx="5441812" cy="2584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4" y="2869634"/>
            <a:ext cx="5496332" cy="261015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888838"/>
            <a:ext cx="1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Normal Probability plot of Residual =&gt; Check the normality assumption 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Residual </a:t>
            </a:r>
            <a:r>
              <a:rPr lang="en-US" dirty="0" smtClean="0"/>
              <a:t>Distribution and </a:t>
            </a:r>
            <a:r>
              <a:rPr lang="en-US" dirty="0" err="1"/>
              <a:t>Studentized</a:t>
            </a:r>
            <a:r>
              <a:rPr lang="en-US" dirty="0"/>
              <a:t> Residual Distribution </a:t>
            </a:r>
            <a:r>
              <a:rPr lang="en-US" dirty="0" smtClean="0"/>
              <a:t>are  </a:t>
            </a:r>
            <a:r>
              <a:rPr lang="en-US" dirty="0">
                <a:solidFill>
                  <a:srgbClr val="0000FF"/>
                </a:solidFill>
              </a:rPr>
              <a:t>not </a:t>
            </a:r>
            <a:r>
              <a:rPr lang="en-US" dirty="0"/>
              <a:t>normally </a:t>
            </a:r>
            <a:r>
              <a:rPr lang="en-US" dirty="0" smtClean="0"/>
              <a:t>distributed.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8328" y="1747049"/>
            <a:ext cx="5562852" cy="432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Residual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1548" y="1747048"/>
            <a:ext cx="5562852" cy="432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Studentized</a:t>
            </a:r>
            <a:r>
              <a:rPr lang="en-US" dirty="0"/>
              <a:t> </a:t>
            </a:r>
            <a:r>
              <a:rPr lang="en-US" dirty="0" smtClean="0"/>
              <a:t>Residual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04848" y="5556560"/>
                <a:ext cx="54963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P-Value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0.05  </a:t>
                </a:r>
                <a:r>
                  <a:rPr lang="en-US" sz="1600" dirty="0"/>
                  <a:t>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         =&gt; Residual </a:t>
                </a:r>
                <a:r>
                  <a:rPr lang="en-US" sz="1600" dirty="0"/>
                  <a:t>Distribution is </a:t>
                </a:r>
                <a:r>
                  <a:rPr lang="en-US" sz="1600" dirty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/>
                  <a:t>normally </a:t>
                </a:r>
                <a:r>
                  <a:rPr lang="en-US" sz="1600" dirty="0" smtClean="0"/>
                  <a:t>distributed. </a:t>
                </a:r>
                <a:endParaRPr lang="en-US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" y="5556560"/>
                <a:ext cx="54963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443" t="-3158" r="-1109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968496" y="3768255"/>
            <a:ext cx="658368" cy="21818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054" y="2224960"/>
                <a:ext cx="5496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Hypothesis</a:t>
                </a:r>
                <a:r>
                  <a:rPr lang="en-US" sz="1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: Distribution is normally distributed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: 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  <a:r>
                  <a:rPr lang="en-US" sz="1600" dirty="0"/>
                  <a:t>distributed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54" y="2224960"/>
                <a:ext cx="5496332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666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56334" y="2247365"/>
                <a:ext cx="5496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Hypothesis</a:t>
                </a:r>
                <a:r>
                  <a:rPr lang="en-US" sz="1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: Distribution is normally distributed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: 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  <a:r>
                  <a:rPr lang="en-US" sz="1600" dirty="0"/>
                  <a:t>distributed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34" y="2247365"/>
                <a:ext cx="5496332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665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813544" y="3681467"/>
            <a:ext cx="658368" cy="21818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56334" y="5503557"/>
                <a:ext cx="68281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P-Value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0.05  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         =&gt; </a:t>
                </a:r>
                <a:r>
                  <a:rPr lang="en-US" sz="1600" dirty="0" err="1"/>
                  <a:t>Studentized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Residual </a:t>
                </a:r>
                <a:r>
                  <a:rPr lang="en-US" sz="1600" dirty="0"/>
                  <a:t>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</a:p>
              <a:p>
                <a:r>
                  <a:rPr lang="en-US" sz="1600" dirty="0" smtClean="0"/>
                  <a:t>Distributed.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34" y="5503557"/>
                <a:ext cx="6828146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536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9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6111" y="724477"/>
                <a:ext cx="11730874" cy="148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2. Residuals  against Fitted values,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b="1" u="sng" dirty="0" smtClean="0"/>
                  <a:t>Result</a:t>
                </a:r>
                <a:r>
                  <a:rPr lang="en-US" dirty="0" smtClean="0"/>
                  <a:t>  :</a:t>
                </a:r>
                <a:r>
                  <a:rPr lang="en-US" dirty="0"/>
                  <a:t> Residuals  against Fitted values and </a:t>
                </a:r>
                <a:r>
                  <a:rPr lang="en-US" dirty="0" err="1"/>
                  <a:t>Studentized</a:t>
                </a:r>
                <a:r>
                  <a:rPr lang="en-US" dirty="0"/>
                  <a:t> Residual against Fitted values </a:t>
                </a:r>
                <a:r>
                  <a:rPr lang="en-US" dirty="0" smtClean="0"/>
                  <a:t>are constant  variance,</a:t>
                </a:r>
                <a:endParaRPr lang="en-US" dirty="0"/>
              </a:p>
              <a:p>
                <a:r>
                  <a:rPr lang="en-US" dirty="0" smtClean="0"/>
                  <a:t>linearity and </a:t>
                </a:r>
                <a:r>
                  <a:rPr lang="en-US" dirty="0"/>
                  <a:t>potential </a:t>
                </a:r>
                <a:r>
                  <a:rPr lang="en-US" dirty="0" smtClean="0"/>
                  <a:t>outlier.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" y="724477"/>
                <a:ext cx="11730874" cy="1484765"/>
              </a:xfrm>
              <a:prstGeom prst="rect">
                <a:avLst/>
              </a:prstGeom>
              <a:blipFill rotWithShape="0">
                <a:blip r:embed="rId3"/>
                <a:stretch>
                  <a:fillRect l="-416" t="-1646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29433" y="1876086"/>
            <a:ext cx="5531286" cy="337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Residual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8521" y="1876087"/>
            <a:ext cx="5909356" cy="337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Studentized</a:t>
            </a:r>
            <a:r>
              <a:rPr lang="en-US" dirty="0"/>
              <a:t> </a:t>
            </a:r>
            <a:r>
              <a:rPr lang="en-US" dirty="0" smtClean="0"/>
              <a:t>Residual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851"/>
              </p:ext>
            </p:extLst>
          </p:nvPr>
        </p:nvGraphicFramePr>
        <p:xfrm>
          <a:off x="249219" y="4604218"/>
          <a:ext cx="11512297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11497"/>
                <a:gridCol w="3249334"/>
                <a:gridCol w="31514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Residual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Studentized</a:t>
                      </a:r>
                      <a:r>
                        <a:rPr lang="en-US" dirty="0" smtClean="0"/>
                        <a:t> Residual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constant 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Potential outlier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8" y="2279998"/>
            <a:ext cx="5569451" cy="2042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521" y="2256268"/>
            <a:ext cx="5909356" cy="20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2978" y="851477"/>
            <a:ext cx="12069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Residuals  against </a:t>
            </a:r>
            <a:r>
              <a:rPr lang="en-US" dirty="0" err="1" smtClean="0"/>
              <a:t>Regressors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in</a:t>
            </a:r>
            <a:r>
              <a:rPr lang="en-US" dirty="0" smtClean="0"/>
              <a:t> the model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Comments , durations and languages that are quantitative Variable  are </a:t>
            </a:r>
            <a:r>
              <a:rPr lang="en-US" dirty="0" smtClean="0"/>
              <a:t>constant  </a:t>
            </a:r>
            <a:r>
              <a:rPr lang="en-US" dirty="0"/>
              <a:t>variance and </a:t>
            </a:r>
            <a:r>
              <a:rPr lang="en-US" dirty="0" smtClean="0"/>
              <a:t>linearity.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827700"/>
            <a:ext cx="11270202" cy="313749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016097"/>
              </p:ext>
            </p:extLst>
          </p:nvPr>
        </p:nvGraphicFramePr>
        <p:xfrm>
          <a:off x="191268" y="5050536"/>
          <a:ext cx="9435378" cy="1112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67180"/>
                <a:gridCol w="2076918"/>
                <a:gridCol w="2076918"/>
                <a:gridCol w="20143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durations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constant 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0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?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724477"/>
            <a:ext cx="117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Residuals  against </a:t>
            </a:r>
            <a:r>
              <a:rPr lang="en-US" dirty="0" err="1" smtClean="0"/>
              <a:t>Regressors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rgbClr val="0000FF"/>
                </a:solidFill>
              </a:rPr>
              <a:t>not in </a:t>
            </a:r>
            <a:r>
              <a:rPr lang="en-US" dirty="0" smtClean="0"/>
              <a:t>the model</a:t>
            </a:r>
          </a:p>
          <a:p>
            <a:r>
              <a:rPr lang="en-US" dirty="0" smtClean="0"/>
              <a:t>If a pattern appears, could indicate that adding </a:t>
            </a:r>
            <a:r>
              <a:rPr lang="en-US" dirty="0" err="1" smtClean="0"/>
              <a:t>regressor</a:t>
            </a:r>
            <a:r>
              <a:rPr lang="en-US" dirty="0" smtClean="0"/>
              <a:t> might improve the model fit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 </a:t>
            </a:r>
            <a:r>
              <a:rPr lang="en-US" dirty="0" err="1" smtClean="0"/>
              <a:t>num_speaker</a:t>
            </a:r>
            <a:r>
              <a:rPr lang="en-US" dirty="0"/>
              <a:t> are constant  variance and linearity</a:t>
            </a:r>
            <a:r>
              <a:rPr lang="en-US" dirty="0" smtClean="0"/>
              <a:t>. Don’t have pattern, so no improve model.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1" y="2021146"/>
            <a:ext cx="7810763" cy="33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?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724477"/>
            <a:ext cx="1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Residuals  against Time order =&gt; check for Correlate errors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 </a:t>
            </a:r>
            <a:r>
              <a:rPr lang="en-US" dirty="0"/>
              <a:t>Residuals </a:t>
            </a:r>
            <a:r>
              <a:rPr lang="en-US" dirty="0" smtClean="0"/>
              <a:t> are </a:t>
            </a:r>
            <a:r>
              <a:rPr lang="en-US" dirty="0"/>
              <a:t>uncorrelated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0" y="1789888"/>
            <a:ext cx="10928496" cy="31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3661" y="1038844"/>
                <a:ext cx="6223563" cy="5355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u="sng" dirty="0" smtClean="0"/>
                  <a:t>Assumption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 </a:t>
                </a:r>
                <a:r>
                  <a:rPr lang="en-US" dirty="0"/>
                  <a:t>Error  term 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has  zero mean and constant </a:t>
                </a:r>
                <a:r>
                  <a:rPr lang="en-US" dirty="0" smtClean="0"/>
                  <a:t>variance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b="1" u="sng" dirty="0" smtClean="0"/>
                  <a:t>Result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has </a:t>
                </a:r>
                <a:r>
                  <a:rPr lang="en-US" dirty="0" smtClean="0"/>
                  <a:t> zero </a:t>
                </a:r>
                <a:r>
                  <a:rPr lang="en-US" dirty="0"/>
                  <a:t>mean and </a:t>
                </a:r>
                <a:r>
                  <a:rPr lang="en-US" dirty="0" smtClean="0"/>
                  <a:t>constant variance.</a:t>
                </a:r>
              </a:p>
              <a:p>
                <a:endParaRPr lang="en-US" dirty="0"/>
              </a:p>
              <a:p>
                <a:r>
                  <a:rPr lang="en-US" dirty="0" smtClean="0"/>
                  <a:t>2. Errors  are uncorrelated.</a:t>
                </a:r>
              </a:p>
              <a:p>
                <a:r>
                  <a:rPr lang="en-US" b="1" dirty="0" smtClean="0"/>
                  <a:t>   </a:t>
                </a:r>
                <a:r>
                  <a:rPr lang="en-US" b="1" u="sng" dirty="0" smtClean="0"/>
                  <a:t>Result</a:t>
                </a:r>
                <a:r>
                  <a:rPr lang="en-US" b="1" dirty="0" smtClean="0"/>
                  <a:t>  </a:t>
                </a:r>
                <a:r>
                  <a:rPr lang="en-US" dirty="0" smtClean="0"/>
                  <a:t>Errors  </a:t>
                </a:r>
                <a:r>
                  <a:rPr lang="en-US" dirty="0"/>
                  <a:t>are uncorrelated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 smtClean="0"/>
                  <a:t>3 Errors are </a:t>
                </a:r>
                <a:r>
                  <a:rPr lang="en-US" dirty="0"/>
                  <a:t> </a:t>
                </a:r>
                <a:r>
                  <a:rPr lang="en-US" dirty="0" smtClean="0"/>
                  <a:t>normally distributed.</a:t>
                </a:r>
              </a:p>
              <a:p>
                <a:r>
                  <a:rPr lang="en-US" dirty="0" smtClean="0"/>
                  <a:t>   </a:t>
                </a:r>
                <a:r>
                  <a:rPr lang="en-US" b="1" u="sng" dirty="0"/>
                  <a:t>Result</a:t>
                </a:r>
                <a:r>
                  <a:rPr lang="en-US" b="1" dirty="0"/>
                  <a:t>  </a:t>
                </a:r>
                <a:r>
                  <a:rPr lang="en-US" dirty="0">
                    <a:solidFill>
                      <a:srgbClr val="0000FF"/>
                    </a:solidFill>
                  </a:rPr>
                  <a:t>Errors are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 not </a:t>
                </a:r>
                <a:r>
                  <a:rPr lang="en-US" dirty="0">
                    <a:solidFill>
                      <a:srgbClr val="0000FF"/>
                    </a:solidFill>
                  </a:rPr>
                  <a:t>normally distributed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1</a:t>
                </a:r>
                <a:r>
                  <a:rPr lang="en-US" dirty="0" smtClean="0"/>
                  <a:t>/3  are not following assumption.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1" y="1038844"/>
                <a:ext cx="6223563" cy="5355312"/>
              </a:xfrm>
              <a:prstGeom prst="rect">
                <a:avLst/>
              </a:prstGeom>
              <a:blipFill rotWithShape="0">
                <a:blip r:embed="rId2"/>
                <a:stretch>
                  <a:fillRect l="-881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25738" y="73152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summary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7322" y="4767631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So,  Going to diagnostics for leverage and influence !!!!!!!!!!!!!!!!!!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10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982" y="2364232"/>
            <a:ext cx="10058400" cy="1609344"/>
          </a:xfrm>
        </p:spPr>
        <p:txBody>
          <a:bodyPr/>
          <a:lstStyle/>
          <a:p>
            <a:pPr algn="ctr"/>
            <a:r>
              <a:rPr lang="en-US" b="1" dirty="0"/>
              <a:t>diagnostics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for </a:t>
            </a:r>
            <a:r>
              <a:rPr lang="en-US" b="1" dirty="0"/>
              <a:t>leverage and influence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0863"/>
            <a:ext cx="12510684" cy="90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Diagnostics for leverage and influence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6" y="4334932"/>
            <a:ext cx="3242377" cy="2185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770" y="2646137"/>
            <a:ext cx="5865043" cy="1756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70" y="1039504"/>
            <a:ext cx="6013759" cy="1606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71219" y="4704285"/>
            <a:ext cx="6578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Result</a:t>
            </a:r>
            <a:r>
              <a:rPr lang="en-US" sz="1400" dirty="0" smtClean="0"/>
              <a:t>:  cutting group “Risk” and “Degrade mode” about 14 data point out.</a:t>
            </a:r>
          </a:p>
          <a:p>
            <a:r>
              <a:rPr lang="en-US" sz="1400" dirty="0" smtClean="0"/>
              <a:t>Separate into 2 group by R program as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“*”= Risk   and “ “ = Pass </a:t>
            </a:r>
          </a:p>
          <a:p>
            <a:r>
              <a:rPr lang="en-US" sz="1400" dirty="0" smtClean="0"/>
              <a:t>and also cut off criteria by </a:t>
            </a:r>
            <a:r>
              <a:rPr lang="en-US" sz="1400" dirty="0" err="1" smtClean="0"/>
              <a:t>Cov.r</a:t>
            </a:r>
            <a:r>
              <a:rPr lang="en-US" sz="1400" dirty="0" smtClean="0"/>
              <a:t> as</a:t>
            </a:r>
          </a:p>
          <a:p>
            <a:r>
              <a:rPr lang="en-US" sz="1400" dirty="0" smtClean="0"/>
              <a:t>“I” </a:t>
            </a:r>
            <a:r>
              <a:rPr lang="en-US" sz="1400" dirty="0"/>
              <a:t>=improve model </a:t>
            </a:r>
            <a:r>
              <a:rPr lang="en-US" sz="1400" dirty="0" smtClean="0"/>
              <a:t>(1+3p/n</a:t>
            </a:r>
            <a:r>
              <a:rPr lang="en-US" sz="1400" dirty="0"/>
              <a:t>)</a:t>
            </a:r>
            <a:endParaRPr lang="en-US" sz="1400" dirty="0" smtClean="0"/>
          </a:p>
          <a:p>
            <a:r>
              <a:rPr lang="en-US" sz="1400" dirty="0" smtClean="0"/>
              <a:t>“D” =</a:t>
            </a:r>
            <a:r>
              <a:rPr lang="en-US" sz="1400" dirty="0"/>
              <a:t>Degrade </a:t>
            </a:r>
            <a:r>
              <a:rPr lang="en-US" sz="1400" dirty="0" smtClean="0"/>
              <a:t>model(1-3p/n)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59" y="974841"/>
            <a:ext cx="3589054" cy="28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0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249" y="222164"/>
            <a:ext cx="1251068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Diagnostics for leverage and influence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1458889"/>
            <a:ext cx="10409427" cy="40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648" y="222165"/>
            <a:ext cx="10058400" cy="1609344"/>
          </a:xfrm>
        </p:spPr>
        <p:txBody>
          <a:bodyPr/>
          <a:lstStyle/>
          <a:p>
            <a:r>
              <a:rPr lang="en-US" b="1" dirty="0" smtClean="0"/>
              <a:t>Dataset :Ted talk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45629"/>
              </p:ext>
            </p:extLst>
          </p:nvPr>
        </p:nvGraphicFramePr>
        <p:xfrm>
          <a:off x="8000999" y="5124240"/>
          <a:ext cx="1351799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showAsIcon="1" r:id="rId3" imgW="914400" imgH="806400" progId="Excel.Sheet.12">
                  <p:link updateAutomatic="1"/>
                </p:oleObj>
              </mc:Choice>
              <mc:Fallback>
                <p:oleObj name="Worksheet" showAsIcon="1" r:id="rId3" imgW="914400" imgH="80640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0999" y="5124240"/>
                        <a:ext cx="1351799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0333" y="5299895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https</a:t>
            </a:r>
            <a:r>
              <a:rPr lang="en-US" dirty="0"/>
              <a:t>://www.kaggle.com/rounakbanik/ted-talks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3" y="1760225"/>
            <a:ext cx="11861433" cy="31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00981" y="213698"/>
            <a:ext cx="10058400" cy="870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Stepwise : Fitting the model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108448" y="3285181"/>
            <a:ext cx="5568019" cy="20403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 smtClean="0"/>
              <a:t>Result </a:t>
            </a:r>
            <a:r>
              <a:rPr lang="en-US" sz="1600" dirty="0"/>
              <a:t>Fitting the </a:t>
            </a:r>
            <a:r>
              <a:rPr lang="en-US" sz="1600" dirty="0" smtClean="0"/>
              <a:t>model  by least </a:t>
            </a:r>
            <a:r>
              <a:rPr lang="en-US" sz="1600" dirty="0" err="1" smtClean="0"/>
              <a:t>AICc</a:t>
            </a:r>
            <a:r>
              <a:rPr lang="en-US" sz="1600" dirty="0" smtClean="0"/>
              <a:t> =445.174.</a:t>
            </a:r>
          </a:p>
          <a:p>
            <a:endParaRPr lang="en-US" sz="1600" dirty="0" smtClean="0"/>
          </a:p>
          <a:p>
            <a:r>
              <a:rPr lang="en-US" sz="1600" i="1" dirty="0"/>
              <a:t>Log(views)=</a:t>
            </a:r>
            <a:r>
              <a:rPr lang="en-US" sz="1600" i="1" dirty="0" smtClean="0"/>
              <a:t>12.7208+0.0010*comments+0.0005*durations+0.0542*languages-0.8908*event1-1.3408*event2-0.9396*event3-1.2772*event4-1.2927*event5-0.7942*event6-0.6708*event7-0.7128*event8</a:t>
            </a:r>
            <a:endParaRPr lang="en-US" sz="16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0670"/>
          <a:stretch/>
        </p:blipFill>
        <p:spPr>
          <a:xfrm>
            <a:off x="400980" y="1169704"/>
            <a:ext cx="3866219" cy="453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9052" b="6253"/>
          <a:stretch/>
        </p:blipFill>
        <p:spPr>
          <a:xfrm>
            <a:off x="4656231" y="1136911"/>
            <a:ext cx="4885701" cy="20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1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658576"/>
                  </p:ext>
                </p:extLst>
              </p:nvPr>
            </p:nvGraphicFramePr>
            <p:xfrm>
              <a:off x="134882" y="1278202"/>
              <a:ext cx="11933901" cy="540317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408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225453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Analysis  Of  Variance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: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    =&gt; Model  Adequacy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sz="1400" dirty="0" smtClean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MSE =0.1644    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13309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0.6650 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=0.6559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 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log(views)  about 66.50%. Other factors effect about 33.50%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1541741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Parameter</a:t>
                          </a:r>
                          <a:r>
                            <a:rPr lang="en-US" sz="1400" u="sng" baseline="0" dirty="0" smtClean="0"/>
                            <a:t>s Estimates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400" dirty="0" smtClean="0"/>
                            <a:t>All of</a:t>
                          </a:r>
                          <a:r>
                            <a:rPr lang="en-US" sz="1400" baseline="0" dirty="0" smtClean="0"/>
                            <a:t>  Parameters have </a:t>
                          </a: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: 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 of All parameters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=&gt;  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are on equation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.</a:t>
                          </a:r>
                          <a:endParaRPr lang="en-US" sz="1400" u="none" dirty="0" smtClean="0">
                            <a:solidFill>
                              <a:srgbClr val="0000FF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sz="14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658576"/>
                  </p:ext>
                </p:extLst>
              </p:nvPr>
            </p:nvGraphicFramePr>
            <p:xfrm>
              <a:off x="134882" y="1278202"/>
              <a:ext cx="11933901" cy="540317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408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225453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34158" r="-558" b="-307426"/>
                          </a:stretch>
                        </a:blipFill>
                      </a:tcPr>
                    </a:tc>
                  </a:tr>
                  <a:tr h="13309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</a:t>
                          </a:r>
                          <a:r>
                            <a:rPr lang="en-US" sz="1400" u="none" baseline="0" dirty="0" smtClean="0"/>
                            <a:t>0.6650 </a:t>
                          </a:r>
                          <a:r>
                            <a:rPr lang="en-US" sz="1400" u="none" baseline="0" dirty="0" smtClean="0"/>
                            <a:t>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=0.6559</a:t>
                          </a:r>
                          <a:endParaRPr lang="en-US" sz="1400" u="none" baseline="0" dirty="0" smtClean="0"/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All of  parameter  except </a:t>
                          </a:r>
                          <a:r>
                            <a:rPr lang="en-US" sz="1400" b="0" i="0" kern="1200" dirty="0" smtClean="0"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number of speakers 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log(views) 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66.50%.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Other factors effect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33.50%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2438400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121945" r="-558" b="-4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3" y="-141687"/>
            <a:ext cx="12677309" cy="1368405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MoDel</a:t>
            </a:r>
            <a:r>
              <a:rPr lang="en-US" sz="3200" b="1" dirty="0" smtClean="0"/>
              <a:t> :</a:t>
            </a:r>
            <a:r>
              <a:rPr lang="en-US" sz="3200" b="1" dirty="0"/>
              <a:t>Hypothesis testing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27968" y="471611"/>
            <a:ext cx="270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Prediction </a:t>
            </a:r>
            <a:r>
              <a:rPr lang="en-US" b="1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Expression  :</a:t>
            </a:r>
            <a:endParaRPr lang="en-US" b="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968" y="558643"/>
            <a:ext cx="11292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i="1" dirty="0"/>
              <a:t>Log(views)=</a:t>
            </a:r>
            <a:r>
              <a:rPr lang="en-US" sz="1400" i="1" dirty="0" smtClean="0"/>
              <a:t>12.7208+0.0010*comments+0.0005*durations+0.0542*languages-0.8908*event1-1.3408*event2-0.9396*event3-1.2772*event4-1.2927*event5-0.7942*event6-0.6708*event7-0.7128*event8</a:t>
            </a:r>
            <a:endParaRPr lang="en-US" sz="14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6" y="3064661"/>
            <a:ext cx="2790516" cy="24768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52" y="3205653"/>
            <a:ext cx="2290684" cy="920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772" y="3244586"/>
            <a:ext cx="1603463" cy="8815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281" y="5458604"/>
            <a:ext cx="1340008" cy="1218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/>
                  <a:t>=..=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 for at least one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 </a:t>
                </a:r>
                <a:r>
                  <a:rPr lang="en-US" sz="1200" dirty="0"/>
                  <a:t>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=0,1,2,..,12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blipFill rotWithShape="0">
                <a:blip r:embed="rId7"/>
                <a:stretch>
                  <a:fillRect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0,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blipFill rotWithShape="0">
                <a:blip r:embed="rId8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28048" y="2899664"/>
            <a:ext cx="5732152" cy="148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 smtClean="0"/>
              <a:t>Result </a:t>
            </a:r>
            <a:r>
              <a:rPr lang="en-US" sz="1600" dirty="0" smtClean="0"/>
              <a:t>Matrix </a:t>
            </a:r>
            <a:r>
              <a:rPr lang="en-US" sz="1600" dirty="0"/>
              <a:t>Scatter plot as </a:t>
            </a:r>
            <a:r>
              <a:rPr lang="en-US" sz="1600" dirty="0" smtClean="0"/>
              <a:t>correlation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Log(views) are </a:t>
            </a:r>
            <a:r>
              <a:rPr lang="en-US" sz="1600" dirty="0"/>
              <a:t>correlated with the number of </a:t>
            </a:r>
            <a:r>
              <a:rPr lang="en-US" sz="1600" dirty="0" smtClean="0"/>
              <a:t>comments about 0.5943 and </a:t>
            </a: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number of </a:t>
            </a:r>
            <a:r>
              <a:rPr lang="en-US" sz="1600" dirty="0" smtClean="0"/>
              <a:t>languages about 0.5843.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Other correlation each variable are not mare than 0.5</a:t>
            </a:r>
            <a:endParaRPr lang="en-US" sz="1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98601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MoDel</a:t>
            </a:r>
            <a:r>
              <a:rPr lang="en-US" sz="3200" b="1" dirty="0" smtClean="0"/>
              <a:t> :</a:t>
            </a:r>
            <a:r>
              <a:rPr lang="en-US" sz="3200" b="1" dirty="0"/>
              <a:t> Matrix Scatter </a:t>
            </a:r>
            <a:r>
              <a:rPr lang="en-US" sz="3200" b="1" dirty="0" smtClean="0"/>
              <a:t>plot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84" y="947879"/>
            <a:ext cx="5255316" cy="5288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48" y="770079"/>
            <a:ext cx="5613689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57" y="2740871"/>
            <a:ext cx="5471743" cy="26439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7" y="2827300"/>
            <a:ext cx="5203413" cy="247104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888838"/>
            <a:ext cx="1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Normal Probability plot of Residual =&gt; Check the normality assumption 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Residual </a:t>
            </a:r>
            <a:r>
              <a:rPr lang="en-US" dirty="0" smtClean="0"/>
              <a:t>Distribution and </a:t>
            </a:r>
            <a:r>
              <a:rPr lang="en-US" dirty="0" err="1"/>
              <a:t>Studentized</a:t>
            </a:r>
            <a:r>
              <a:rPr lang="en-US" dirty="0"/>
              <a:t> Residual Distribution </a:t>
            </a:r>
            <a:r>
              <a:rPr lang="en-US" dirty="0" smtClean="0"/>
              <a:t>are normally distributed.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8328" y="1747049"/>
            <a:ext cx="5562852" cy="432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Residual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1548" y="1747048"/>
            <a:ext cx="5562852" cy="432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Studentized</a:t>
            </a:r>
            <a:r>
              <a:rPr lang="en-US" dirty="0"/>
              <a:t> </a:t>
            </a:r>
            <a:r>
              <a:rPr lang="en-US" dirty="0" smtClean="0"/>
              <a:t>Residual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04848" y="5556560"/>
                <a:ext cx="54963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P-Value </a:t>
                </a:r>
                <a:r>
                  <a:rPr lang="en-US" sz="1600" dirty="0" smtClean="0"/>
                  <a:t>&gt; </a:t>
                </a:r>
                <a:r>
                  <a:rPr lang="en-US" sz="1600" dirty="0"/>
                  <a:t>0.05  : </a:t>
                </a:r>
                <a:r>
                  <a:rPr lang="en-US" sz="1600" dirty="0" smtClean="0"/>
                  <a:t>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         =&gt; Residual </a:t>
                </a:r>
                <a:r>
                  <a:rPr lang="en-US" sz="1600" dirty="0"/>
                  <a:t>Distribution is </a:t>
                </a:r>
                <a:r>
                  <a:rPr lang="en-US" sz="1600" dirty="0" smtClean="0"/>
                  <a:t>normally distributed. </a:t>
                </a:r>
                <a:endParaRPr lang="en-US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" y="5556560"/>
                <a:ext cx="54963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443" t="-3158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023945" y="3704231"/>
            <a:ext cx="658368" cy="21818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054" y="2224960"/>
                <a:ext cx="5496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Hypothesis</a:t>
                </a:r>
                <a:r>
                  <a:rPr lang="en-US" sz="1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: Distribution is normally distributed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: 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  <a:r>
                  <a:rPr lang="en-US" sz="1600" dirty="0"/>
                  <a:t>distributed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54" y="2224960"/>
                <a:ext cx="5496332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666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56334" y="2247365"/>
                <a:ext cx="5496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Hypothesis</a:t>
                </a:r>
                <a:r>
                  <a:rPr lang="en-US" sz="1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: Distribution is normally distributed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 smtClean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: Distribution is </a:t>
                </a:r>
                <a:r>
                  <a:rPr lang="en-US" sz="1600" dirty="0" smtClean="0">
                    <a:solidFill>
                      <a:srgbClr val="0000FF"/>
                    </a:solidFill>
                  </a:rPr>
                  <a:t>not </a:t>
                </a:r>
                <a:r>
                  <a:rPr lang="en-US" sz="1600" dirty="0" smtClean="0"/>
                  <a:t>normally </a:t>
                </a:r>
                <a:r>
                  <a:rPr lang="en-US" sz="1600" dirty="0"/>
                  <a:t>distributed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34" y="2247365"/>
                <a:ext cx="5496332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665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62744" y="3704231"/>
            <a:ext cx="658368" cy="21818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156334" y="5503557"/>
                <a:ext cx="68281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P-Value &gt; </a:t>
                </a:r>
                <a:r>
                  <a:rPr lang="en-US" sz="1600" dirty="0"/>
                  <a:t>0.05  : </a:t>
                </a:r>
                <a:r>
                  <a:rPr lang="en-US" sz="1600" dirty="0"/>
                  <a:t>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         =&gt; </a:t>
                </a:r>
                <a:r>
                  <a:rPr lang="en-US" sz="1600" dirty="0" err="1"/>
                  <a:t>Studentized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Residual </a:t>
                </a:r>
                <a:r>
                  <a:rPr lang="en-US" sz="1600" dirty="0"/>
                  <a:t>Distribution is </a:t>
                </a:r>
                <a:r>
                  <a:rPr lang="en-US" sz="1600" dirty="0" smtClean="0"/>
                  <a:t>normally </a:t>
                </a:r>
              </a:p>
              <a:p>
                <a:r>
                  <a:rPr lang="en-US" sz="1600" dirty="0" smtClean="0"/>
                  <a:t>Distributed. </a:t>
                </a:r>
                <a:endParaRPr lang="en-US" sz="16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34" y="5503557"/>
                <a:ext cx="6828146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536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6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6111" y="724477"/>
                <a:ext cx="11730874" cy="120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2. Residuals  against Fitted values,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b="1" u="sng" dirty="0" smtClean="0"/>
                  <a:t>Result</a:t>
                </a:r>
                <a:r>
                  <a:rPr lang="en-US" dirty="0" smtClean="0"/>
                  <a:t>  :</a:t>
                </a:r>
                <a:r>
                  <a:rPr lang="en-US" dirty="0"/>
                  <a:t> Residuals  against Fitted values and </a:t>
                </a:r>
                <a:r>
                  <a:rPr lang="en-US" dirty="0" err="1"/>
                  <a:t>Studentized</a:t>
                </a:r>
                <a:r>
                  <a:rPr lang="en-US" dirty="0"/>
                  <a:t> Residual against Fitted values are </a:t>
                </a:r>
                <a:r>
                  <a:rPr lang="en-US" dirty="0" smtClean="0"/>
                  <a:t>constant  variance,</a:t>
                </a:r>
                <a:endParaRPr lang="en-US" dirty="0"/>
              </a:p>
              <a:p>
                <a:r>
                  <a:rPr lang="en-US" dirty="0" smtClean="0"/>
                  <a:t>linearity and </a:t>
                </a:r>
                <a:r>
                  <a:rPr lang="en-US" dirty="0"/>
                  <a:t>potential </a:t>
                </a:r>
                <a:r>
                  <a:rPr lang="en-US" dirty="0" smtClean="0"/>
                  <a:t>outlier but accept to improve model.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1" y="724477"/>
                <a:ext cx="11730874" cy="1207767"/>
              </a:xfrm>
              <a:prstGeom prst="rect">
                <a:avLst/>
              </a:prstGeom>
              <a:blipFill rotWithShape="0">
                <a:blip r:embed="rId3"/>
                <a:stretch>
                  <a:fillRect l="-416" t="-2020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29433" y="1876086"/>
            <a:ext cx="5531286" cy="337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Residual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8521" y="1876087"/>
            <a:ext cx="5909356" cy="337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Studentized</a:t>
            </a:r>
            <a:r>
              <a:rPr lang="en-US" dirty="0"/>
              <a:t> </a:t>
            </a:r>
            <a:r>
              <a:rPr lang="en-US" dirty="0" smtClean="0"/>
              <a:t>Residual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98459"/>
              </p:ext>
            </p:extLst>
          </p:nvPr>
        </p:nvGraphicFramePr>
        <p:xfrm>
          <a:off x="249219" y="4604218"/>
          <a:ext cx="11512297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878029"/>
                <a:gridCol w="4489704"/>
                <a:gridCol w="41445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Residual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Studentized</a:t>
                      </a:r>
                      <a:r>
                        <a:rPr lang="en-US" dirty="0" smtClean="0"/>
                        <a:t> Residual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constant 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Potential outlier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Yes. but accept to improve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Yes. but accept to improve model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9" y="2330802"/>
            <a:ext cx="5660892" cy="2059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80" y="2290548"/>
            <a:ext cx="6003706" cy="20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724477"/>
            <a:ext cx="11730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Residuals  against </a:t>
            </a:r>
            <a:r>
              <a:rPr lang="en-US" dirty="0" err="1" smtClean="0"/>
              <a:t>Regressors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in</a:t>
            </a:r>
            <a:r>
              <a:rPr lang="en-US" dirty="0" smtClean="0"/>
              <a:t> the model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C</a:t>
            </a:r>
            <a:r>
              <a:rPr lang="en-US" dirty="0" smtClean="0"/>
              <a:t>omments and languages that are quantitative Variable  are non constant  variance and </a:t>
            </a:r>
            <a:r>
              <a:rPr lang="en-US" dirty="0"/>
              <a:t>non </a:t>
            </a:r>
            <a:r>
              <a:rPr lang="en-US" dirty="0" smtClean="0"/>
              <a:t>linearity.</a:t>
            </a:r>
          </a:p>
          <a:p>
            <a:r>
              <a:rPr lang="en-US" dirty="0" smtClean="0"/>
              <a:t>Event4 and event5  are dummy variable. So, They are </a:t>
            </a:r>
            <a:r>
              <a:rPr lang="en-US" dirty="0"/>
              <a:t>constant  variance and </a:t>
            </a:r>
            <a:r>
              <a:rPr lang="en-US" dirty="0" smtClean="0"/>
              <a:t>linearity.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3" y="1883729"/>
            <a:ext cx="11274552" cy="306631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7860"/>
              </p:ext>
            </p:extLst>
          </p:nvPr>
        </p:nvGraphicFramePr>
        <p:xfrm>
          <a:off x="580735" y="5067469"/>
          <a:ext cx="9435378" cy="1112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67180"/>
                <a:gridCol w="2076918"/>
                <a:gridCol w="2076918"/>
                <a:gridCol w="20143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durations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constant 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790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?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6111" y="724477"/>
            <a:ext cx="117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Residuals  against </a:t>
            </a:r>
            <a:r>
              <a:rPr lang="en-US" dirty="0" err="1" smtClean="0"/>
              <a:t>Regressors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rgbClr val="0000FF"/>
                </a:solidFill>
              </a:rPr>
              <a:t>not in </a:t>
            </a:r>
            <a:r>
              <a:rPr lang="en-US" dirty="0" smtClean="0"/>
              <a:t>the model</a:t>
            </a:r>
          </a:p>
          <a:p>
            <a:r>
              <a:rPr lang="en-US" dirty="0" smtClean="0"/>
              <a:t>If a pattern appears, could indicate that adding </a:t>
            </a:r>
            <a:r>
              <a:rPr lang="en-US" dirty="0" err="1" smtClean="0"/>
              <a:t>regressor</a:t>
            </a:r>
            <a:r>
              <a:rPr lang="en-US" dirty="0" smtClean="0"/>
              <a:t> might improve the model fit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</a:t>
            </a:r>
            <a:r>
              <a:rPr lang="en-US" dirty="0"/>
              <a:t> C</a:t>
            </a:r>
            <a:r>
              <a:rPr lang="en-US" dirty="0" smtClean="0"/>
              <a:t>omments and languages that are quantitative Variable  are non constant  variance and </a:t>
            </a:r>
            <a:r>
              <a:rPr lang="en-US" dirty="0"/>
              <a:t>non </a:t>
            </a:r>
            <a:r>
              <a:rPr lang="en-US" dirty="0" smtClean="0"/>
              <a:t>linearity.</a:t>
            </a:r>
          </a:p>
          <a:p>
            <a:r>
              <a:rPr lang="en-US" dirty="0" smtClean="0"/>
              <a:t>Event4 and event5  are dummy variable. So, They are </a:t>
            </a:r>
            <a:r>
              <a:rPr lang="en-US" dirty="0"/>
              <a:t>constant  variance and </a:t>
            </a:r>
            <a:r>
              <a:rPr lang="en-US" dirty="0" smtClean="0"/>
              <a:t>linearity.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3" y="2350330"/>
            <a:ext cx="5537485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3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268" y="47013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</a:t>
            </a:r>
            <a:r>
              <a:rPr lang="en-US" sz="3200" b="1" dirty="0" smtClean="0">
                <a:solidFill>
                  <a:srgbClr val="FF0000"/>
                </a:solidFill>
              </a:rPr>
              <a:t>(wrong)  check by hypothesis that dependent or not?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111" y="724477"/>
            <a:ext cx="1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Residuals  against Time order =&gt; check for Correlate errors</a:t>
            </a:r>
          </a:p>
          <a:p>
            <a:r>
              <a:rPr lang="en-US" b="1" u="sng" dirty="0" smtClean="0"/>
              <a:t>Result</a:t>
            </a:r>
            <a:r>
              <a:rPr lang="en-US" dirty="0" smtClean="0"/>
              <a:t>  : </a:t>
            </a:r>
            <a:r>
              <a:rPr lang="en-US" dirty="0"/>
              <a:t>Residuals </a:t>
            </a:r>
            <a:r>
              <a:rPr lang="en-US" dirty="0" smtClean="0"/>
              <a:t> are </a:t>
            </a:r>
            <a:r>
              <a:rPr lang="en-US" dirty="0"/>
              <a:t>uncorrelated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6" y="1775291"/>
            <a:ext cx="10879032" cy="2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66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794" y="941832"/>
                <a:ext cx="6223563" cy="5355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u="sng" dirty="0" smtClean="0"/>
                  <a:t>Assumption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 </a:t>
                </a:r>
                <a:r>
                  <a:rPr lang="en-US" dirty="0"/>
                  <a:t>Error  term 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has  zero mean and constant </a:t>
                </a:r>
                <a:r>
                  <a:rPr lang="en-US" dirty="0" smtClean="0"/>
                  <a:t>variance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b="1" u="sng" dirty="0" smtClean="0"/>
                  <a:t>Result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has </a:t>
                </a:r>
                <a:r>
                  <a:rPr lang="en-US" dirty="0" smtClean="0"/>
                  <a:t> zero </a:t>
                </a:r>
                <a:r>
                  <a:rPr lang="en-US" dirty="0"/>
                  <a:t>mean and </a:t>
                </a:r>
                <a:r>
                  <a:rPr lang="en-US" dirty="0" smtClean="0"/>
                  <a:t>constant variance.</a:t>
                </a:r>
              </a:p>
              <a:p>
                <a:endParaRPr lang="en-US" dirty="0"/>
              </a:p>
              <a:p>
                <a:r>
                  <a:rPr lang="en-US" dirty="0" smtClean="0"/>
                  <a:t>2. Errors  are uncorrelated.</a:t>
                </a:r>
              </a:p>
              <a:p>
                <a:r>
                  <a:rPr lang="en-US" b="1" dirty="0" smtClean="0"/>
                  <a:t>   </a:t>
                </a:r>
                <a:r>
                  <a:rPr lang="en-US" b="1" u="sng" dirty="0" smtClean="0"/>
                  <a:t>Result</a:t>
                </a:r>
                <a:r>
                  <a:rPr lang="en-US" b="1" dirty="0" smtClean="0"/>
                  <a:t>  </a:t>
                </a:r>
                <a:r>
                  <a:rPr lang="en-US" dirty="0" smtClean="0"/>
                  <a:t>Errors  </a:t>
                </a:r>
                <a:r>
                  <a:rPr lang="en-US" dirty="0"/>
                  <a:t>are uncorrelated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 smtClean="0"/>
                  <a:t>3 Errors are </a:t>
                </a:r>
                <a:r>
                  <a:rPr lang="en-US" dirty="0"/>
                  <a:t> </a:t>
                </a:r>
                <a:r>
                  <a:rPr lang="en-US" dirty="0" smtClean="0"/>
                  <a:t>normally distributed.</a:t>
                </a:r>
              </a:p>
              <a:p>
                <a:r>
                  <a:rPr lang="en-US" dirty="0" smtClean="0"/>
                  <a:t>   </a:t>
                </a:r>
                <a:r>
                  <a:rPr lang="en-US" b="1" u="sng" dirty="0"/>
                  <a:t>Result</a:t>
                </a:r>
                <a:r>
                  <a:rPr lang="en-US" b="1" dirty="0"/>
                  <a:t>  </a:t>
                </a:r>
                <a:r>
                  <a:rPr lang="en-US" dirty="0"/>
                  <a:t>Errors are </a:t>
                </a:r>
                <a:r>
                  <a:rPr lang="en-US" dirty="0" smtClean="0"/>
                  <a:t>normally </a:t>
                </a:r>
                <a:r>
                  <a:rPr lang="en-US" dirty="0"/>
                  <a:t>distributed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All  are following assumption.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4" y="941832"/>
                <a:ext cx="6223563" cy="5355312"/>
              </a:xfrm>
              <a:prstGeom prst="rect">
                <a:avLst/>
              </a:prstGeom>
              <a:blipFill rotWithShape="0">
                <a:blip r:embed="rId2"/>
                <a:stretch>
                  <a:fillRect l="-882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25738" y="73152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Residual plot summary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7322" y="4767631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So,  Model  !!!!!!!!!!!!!!!!!! 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270933" y="5636311"/>
            <a:ext cx="11506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Log(views)=</a:t>
            </a:r>
            <a:r>
              <a:rPr lang="en-US" sz="2000" i="1" dirty="0" smtClean="0"/>
              <a:t>12.7208+0.0010*comments+0.0005*durations+0.0542*languages-0.8908*event1-1.3408*event2-0.9396*event3-1.2772*event4-1.2927*event5-0.7942*event6-0.6708*event7-0.7128*event8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5650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3816" y="1527048"/>
                <a:ext cx="10058400" cy="4050792"/>
              </a:xfrm>
            </p:spPr>
            <p:txBody>
              <a:bodyPr/>
              <a:lstStyle/>
              <a:p>
                <a:r>
                  <a:rPr lang="en-US" dirty="0" smtClean="0"/>
                  <a:t>Model that effect to views in linear  Regression model  is</a:t>
                </a:r>
              </a:p>
              <a:p>
                <a:pPr marL="0" indent="0">
                  <a:buNone/>
                </a:pPr>
                <a:r>
                  <a:rPr lang="en-US" i="1" dirty="0"/>
                  <a:t>Log(views)=</a:t>
                </a:r>
                <a:r>
                  <a:rPr lang="en-US" i="1" dirty="0" smtClean="0"/>
                  <a:t>12.7208+0.0010*comments+0.0005*durations+0.0542*languages-0.8908*event1-1.3408*event2-0.9396*event3-1.2772*event4-1.2927*event5-0.7942*event6-0.6708*event7-0.7128*event8</a:t>
                </a: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 the number of comments , the duration of talk in second, the number of language  that available , Event: </a:t>
                </a:r>
                <a:r>
                  <a:rPr lang="en-US" dirty="0" err="1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2005</a:t>
                </a:r>
                <a:r>
                  <a:rPr lang="en-US" dirty="0"/>
                  <a:t>, 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2009</a:t>
                </a:r>
                <a:r>
                  <a:rPr lang="en-US" dirty="0" smtClean="0"/>
                  <a:t>, </a:t>
                </a:r>
                <a:r>
                  <a:rPr lang="en-US" dirty="0"/>
                  <a:t>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2010</a:t>
                </a:r>
                <a:r>
                  <a:rPr lang="en-US" dirty="0" smtClean="0"/>
                  <a:t>, </a:t>
                </a:r>
                <a:r>
                  <a:rPr lang="en-US" dirty="0"/>
                  <a:t>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2011</a:t>
                </a:r>
                <a:r>
                  <a:rPr lang="en-US" dirty="0" smtClean="0"/>
                  <a:t>, </a:t>
                </a:r>
                <a:r>
                  <a:rPr lang="en-US" dirty="0"/>
                  <a:t>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2012</a:t>
                </a:r>
                <a:r>
                  <a:rPr lang="en-US" dirty="0" smtClean="0"/>
                  <a:t>, </a:t>
                </a:r>
                <a:r>
                  <a:rPr lang="en-US" dirty="0"/>
                  <a:t>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2013</a:t>
                </a:r>
                <a:r>
                  <a:rPr lang="en-US" dirty="0" smtClean="0"/>
                  <a:t>, </a:t>
                </a:r>
                <a:r>
                  <a:rPr lang="en-US" dirty="0"/>
                  <a:t>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2014</a:t>
                </a:r>
                <a:r>
                  <a:rPr lang="en-US" dirty="0"/>
                  <a:t>, Event: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TEDGlobal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2017  are effect to log(</a:t>
                </a:r>
                <a:r>
                  <a:rPr lang="en-US" dirty="0" err="1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vlews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about 66.50%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in Hypothesis test. </a:t>
                </a:r>
                <a:r>
                  <a:rPr lang="en-US" dirty="0">
                    <a:solidFill>
                      <a:schemeClr val="tx1"/>
                    </a:solidFill>
                  </a:rPr>
                  <a:t>Other factors effect about 33.50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%. </a:t>
                </a:r>
                <a:r>
                  <a:rPr lang="en-US" dirty="0"/>
                  <a:t>MSE =0.1644   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816" y="1527048"/>
                <a:ext cx="10058400" cy="4050792"/>
              </a:xfrm>
              <a:blipFill rotWithShape="0">
                <a:blip r:embed="rId2"/>
                <a:stretch>
                  <a:fillRect l="-667" t="-1657" r="-1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59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173736"/>
            <a:ext cx="10058400" cy="53035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Model chart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587752" y="932688"/>
            <a:ext cx="5696712" cy="64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Ted talk: </a:t>
            </a:r>
            <a:r>
              <a:rPr lang="en-US" b="1" dirty="0" err="1" smtClean="0"/>
              <a:t>Regressors</a:t>
            </a:r>
            <a:r>
              <a:rPr lang="en-US" b="1" dirty="0" smtClean="0"/>
              <a:t> </a:t>
            </a:r>
            <a:r>
              <a:rPr lang="en-US" b="1" dirty="0"/>
              <a:t>Factor effect to views</a:t>
            </a:r>
            <a:endParaRPr lang="en-US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237744" y="2112264"/>
            <a:ext cx="11018520" cy="566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Define </a:t>
            </a:r>
            <a:r>
              <a:rPr lang="en-US" dirty="0"/>
              <a:t>Variable as respond </a:t>
            </a:r>
            <a:r>
              <a:rPr lang="en-US" dirty="0" smtClean="0"/>
              <a:t>(views) and </a:t>
            </a:r>
            <a:r>
              <a:rPr lang="en-US" dirty="0" err="1" smtClean="0"/>
              <a:t>Regressors</a:t>
            </a:r>
            <a:r>
              <a:rPr lang="en-US" dirty="0"/>
              <a:t> </a:t>
            </a:r>
            <a:r>
              <a:rPr lang="en-US" dirty="0" smtClean="0"/>
              <a:t>(4 Quantitative </a:t>
            </a:r>
            <a:r>
              <a:rPr lang="en-US" dirty="0"/>
              <a:t>and 9 Qualitative </a:t>
            </a:r>
            <a:r>
              <a:rPr lang="en-US" dirty="0" smtClean="0"/>
              <a:t>Variables)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170932" y="1696212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233585" y="2939796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hlinkClick r:id="rId3" action="ppaction://hlinksldjump"/>
              </p:cNvPr>
              <p:cNvSpPr/>
              <p:nvPr/>
            </p:nvSpPr>
            <p:spPr>
              <a:xfrm>
                <a:off x="240114" y="3483864"/>
                <a:ext cx="11018520" cy="236829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b="1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Fitting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Hypothesis testing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Model  Adequacy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Residual plot Assumption: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 has  no zero mean and non constant variance</a:t>
                </a:r>
                <a:r>
                  <a:rPr lang="en-US" dirty="0" smtClean="0"/>
                  <a:t>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Errors  are </a:t>
                </a:r>
                <a:r>
                  <a:rPr lang="en-US" dirty="0" smtClean="0"/>
                  <a:t>uncorrelated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Errors are  not normally distributed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.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2/3  </a:t>
                </a:r>
                <a:r>
                  <a:rPr lang="en-US" dirty="0"/>
                  <a:t>are not following assumption. 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hlinkClick r:id="rId4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14" y="3483864"/>
                <a:ext cx="11018520" cy="2368296"/>
              </a:xfrm>
              <a:prstGeom prst="rect">
                <a:avLst/>
              </a:prstGeom>
              <a:blipFill rotWithShape="0">
                <a:blip r:embed="rId5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5372100" y="6170845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394" y="3688775"/>
            <a:ext cx="2615817" cy="19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/>
          <p:cNvSpPr/>
          <p:nvPr/>
        </p:nvSpPr>
        <p:spPr>
          <a:xfrm>
            <a:off x="5170932" y="1696212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170932" y="2880360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hlinkClick r:id="rId2" action="ppaction://hlinksldjump"/>
              </p:cNvPr>
              <p:cNvSpPr/>
              <p:nvPr/>
            </p:nvSpPr>
            <p:spPr>
              <a:xfrm>
                <a:off x="432477" y="777240"/>
                <a:ext cx="11018520" cy="202996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b="1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Transformation</a:t>
                </a:r>
              </a:p>
              <a:p>
                <a:r>
                  <a:rPr lang="en-US" dirty="0" smtClean="0"/>
                  <a:t>As </a:t>
                </a:r>
                <a:r>
                  <a:rPr lang="en-US" dirty="0"/>
                  <a:t>Variance-stabilizing Transformations , transform Y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𝑙𝑜𝑔𝑌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. </a:t>
                </a:r>
                <a:endParaRPr lang="en-US" dirty="0" smtClean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 smtClean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b="1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hlinkClick r:id="rId3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7" y="777240"/>
                <a:ext cx="11018520" cy="2029968"/>
              </a:xfrm>
              <a:prstGeom prst="rect">
                <a:avLst/>
              </a:prstGeom>
              <a:blipFill rotWithShape="0">
                <a:blip r:embed="rId4"/>
                <a:stretch>
                  <a:fillRect l="-442" t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5170932" y="3966212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49204" t="67345"/>
          <a:stretch/>
        </p:blipFill>
        <p:spPr>
          <a:xfrm>
            <a:off x="8373195" y="1542526"/>
            <a:ext cx="1374734" cy="1121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220" y="1597898"/>
            <a:ext cx="2723364" cy="950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ight Arrow 15"/>
          <p:cNvSpPr/>
          <p:nvPr/>
        </p:nvSpPr>
        <p:spPr>
          <a:xfrm>
            <a:off x="5379973" y="1811530"/>
            <a:ext cx="792227" cy="31978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hlinkClick r:id="rId7" action="ppaction://hlinksldjump"/>
              </p:cNvPr>
              <p:cNvSpPr/>
              <p:nvPr/>
            </p:nvSpPr>
            <p:spPr>
              <a:xfrm>
                <a:off x="432477" y="4465662"/>
                <a:ext cx="10760456" cy="202996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b="1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Fitting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Hypothesis testing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Model  Adequacy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Residual plot Assumption: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has  no zero mean and non constant variance</a:t>
                </a:r>
                <a:r>
                  <a:rPr lang="en-US" dirty="0" smtClean="0"/>
                  <a:t>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Errors  are </a:t>
                </a:r>
                <a:r>
                  <a:rPr lang="en-US" dirty="0" smtClean="0"/>
                  <a:t>uncorrelated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Errors are  not normally distributed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.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1</a:t>
                </a:r>
                <a:r>
                  <a:rPr lang="en-US" dirty="0" smtClean="0"/>
                  <a:t>/3  </a:t>
                </a:r>
                <a:r>
                  <a:rPr lang="en-US" dirty="0"/>
                  <a:t>are not following assumption. 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hlinkClick r:id="rId8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7" y="4465662"/>
                <a:ext cx="10760456" cy="2029968"/>
              </a:xfrm>
              <a:prstGeom prst="rect">
                <a:avLst/>
              </a:prstGeom>
              <a:blipFill rotWithShape="0">
                <a:blip r:embed="rId9"/>
                <a:stretch>
                  <a:fillRect l="-453" t="-1194" b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432477" y="3467439"/>
            <a:ext cx="11018520" cy="4111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Stepwise : Fitting the model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9624" y="4536858"/>
            <a:ext cx="2126587" cy="1887576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329184" y="210312"/>
            <a:ext cx="10058400" cy="530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Model chart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879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/>
          <p:cNvSpPr/>
          <p:nvPr/>
        </p:nvSpPr>
        <p:spPr>
          <a:xfrm>
            <a:off x="5170932" y="1696212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170932" y="2880360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2" action="ppaction://hlinksldjump"/>
          </p:cNvPr>
          <p:cNvSpPr/>
          <p:nvPr/>
        </p:nvSpPr>
        <p:spPr>
          <a:xfrm>
            <a:off x="432477" y="777239"/>
            <a:ext cx="11018520" cy="2602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Diagnostics for leverage and influence</a:t>
            </a:r>
            <a:endParaRPr lang="en-US" dirty="0"/>
          </a:p>
          <a:p>
            <a:r>
              <a:rPr lang="en-US" dirty="0"/>
              <a:t>cutting group “</a:t>
            </a:r>
            <a:r>
              <a:rPr lang="en-US" dirty="0" smtClean="0"/>
              <a:t>Risk” from R program </a:t>
            </a:r>
            <a:r>
              <a:rPr lang="en-US" dirty="0"/>
              <a:t>and “Degrade mode” </a:t>
            </a:r>
            <a:r>
              <a:rPr lang="en-US" dirty="0" smtClean="0"/>
              <a:t>from </a:t>
            </a:r>
            <a:r>
              <a:rPr lang="en-US" dirty="0" err="1" smtClean="0"/>
              <a:t>Cov.r</a:t>
            </a:r>
            <a:r>
              <a:rPr lang="en-US" dirty="0" smtClean="0"/>
              <a:t> about </a:t>
            </a:r>
            <a:r>
              <a:rPr lang="en-US" dirty="0"/>
              <a:t>14 data point out.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5358384" y="4125043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hlinkClick r:id="rId3" action="ppaction://hlinksldjump"/>
              </p:cNvPr>
              <p:cNvSpPr/>
              <p:nvPr/>
            </p:nvSpPr>
            <p:spPr>
              <a:xfrm>
                <a:off x="454254" y="4559607"/>
                <a:ext cx="10760456" cy="202996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b="1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Fitting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Hypothesis testing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Model  Adequacy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Residual plot Assumption: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has  no zero mean and non constant variance</a:t>
                </a:r>
                <a:r>
                  <a:rPr lang="en-US" dirty="0" smtClean="0"/>
                  <a:t>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Errors  are </a:t>
                </a:r>
                <a:r>
                  <a:rPr lang="en-US" dirty="0" smtClean="0"/>
                  <a:t>uncorrelated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Errors are  not normally distributed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sz="1400" dirty="0" smtClean="0"/>
                  <a:t>Model:</a:t>
                </a:r>
                <a:r>
                  <a:rPr lang="en-US" sz="1400" i="1" dirty="0"/>
                  <a:t>Log(views)=</a:t>
                </a:r>
                <a:r>
                  <a:rPr lang="en-US" sz="1400" i="1" dirty="0" smtClean="0"/>
                  <a:t>12.7208+0.0010*comments+0.0005*durations+0.0542*languages-0.8908*event1-1.3408*event2-0.9396*event3-1.2772*event4-1.2927*event5-0.7942*event6-0.6708*event7-0.7128*event8</a:t>
                </a:r>
                <a:endParaRPr lang="en-US" sz="1400" i="1" dirty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Rectangle 17">
                <a:hlinkClick r:id="rId3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4" y="4559607"/>
                <a:ext cx="10760456" cy="2029968"/>
              </a:xfrm>
              <a:prstGeom prst="rect">
                <a:avLst/>
              </a:prstGeom>
              <a:blipFill rotWithShape="0">
                <a:blip r:embed="rId4"/>
                <a:stretch>
                  <a:fillRect l="-509" t="-1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hlinkClick r:id="rId5" action="ppaction://hlinksldjump"/>
          </p:cNvPr>
          <p:cNvSpPr/>
          <p:nvPr/>
        </p:nvSpPr>
        <p:spPr>
          <a:xfrm>
            <a:off x="432477" y="3762057"/>
            <a:ext cx="11018520" cy="4111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Stepwise : Fitting the model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82" y="1860319"/>
            <a:ext cx="2039776" cy="137472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182217" y="2305780"/>
            <a:ext cx="652265" cy="31248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009" y="1785387"/>
            <a:ext cx="2688109" cy="12456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82" y="1765140"/>
            <a:ext cx="1804429" cy="1438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139" y="1866992"/>
            <a:ext cx="3382836" cy="10133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2208" y="4615013"/>
            <a:ext cx="1741592" cy="1418097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37744" y="173736"/>
            <a:ext cx="10058400" cy="53035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Model chart</a:t>
            </a:r>
            <a:endParaRPr lang="en-US" sz="3200" b="1" dirty="0"/>
          </a:p>
        </p:txBody>
      </p:sp>
      <p:sp>
        <p:nvSpPr>
          <p:cNvPr id="29" name="Down Arrow 28"/>
          <p:cNvSpPr/>
          <p:nvPr/>
        </p:nvSpPr>
        <p:spPr>
          <a:xfrm>
            <a:off x="5358384" y="3385067"/>
            <a:ext cx="374904" cy="3474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83843"/>
            <a:ext cx="9931844" cy="128089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Ted talk:</a:t>
            </a:r>
            <a:r>
              <a:rPr lang="en-US" sz="3200" b="1" dirty="0"/>
              <a:t> </a:t>
            </a:r>
            <a:r>
              <a:rPr lang="en-US" sz="3200" b="1" dirty="0" err="1" smtClean="0"/>
              <a:t>regressor</a:t>
            </a:r>
            <a:r>
              <a:rPr lang="en-US" sz="3200" b="1" dirty="0" smtClean="0"/>
              <a:t> Factor effect to views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72" y="1278128"/>
            <a:ext cx="10699940" cy="4791456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dirty="0" smtClean="0"/>
              <a:t>Views 		=&gt; 	The </a:t>
            </a:r>
            <a:r>
              <a:rPr lang="en-US" sz="1600" dirty="0"/>
              <a:t>number of views on the </a:t>
            </a:r>
            <a:r>
              <a:rPr lang="en-US" sz="1600" dirty="0" smtClean="0"/>
              <a:t>talk</a:t>
            </a:r>
          </a:p>
          <a:p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Regressor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pPr marL="0" indent="0">
              <a:buNone/>
            </a:pPr>
            <a:r>
              <a:rPr lang="en-US" sz="1600" i="1" dirty="0" smtClean="0"/>
              <a:t>4   Quantitative Variable</a:t>
            </a:r>
          </a:p>
          <a:p>
            <a:pPr marL="0" indent="0">
              <a:buNone/>
            </a:pPr>
            <a:r>
              <a:rPr lang="en-US" sz="1600" dirty="0"/>
              <a:t>Comments </a:t>
            </a:r>
            <a:r>
              <a:rPr lang="en-US" sz="1600" dirty="0" smtClean="0"/>
              <a:t>	=&gt; 	The </a:t>
            </a:r>
            <a:r>
              <a:rPr lang="en-US" sz="1600" dirty="0"/>
              <a:t>number of </a:t>
            </a:r>
            <a:r>
              <a:rPr lang="en-US" sz="1600" dirty="0" smtClean="0"/>
              <a:t>comments </a:t>
            </a:r>
            <a:r>
              <a:rPr lang="en-US" sz="1600" dirty="0"/>
              <a:t>made on the </a:t>
            </a:r>
            <a:r>
              <a:rPr lang="en-US" sz="1600" dirty="0" smtClean="0"/>
              <a:t>talk</a:t>
            </a:r>
          </a:p>
          <a:p>
            <a:pPr marL="0" indent="0">
              <a:buNone/>
            </a:pPr>
            <a:r>
              <a:rPr lang="en-US" sz="1600" dirty="0"/>
              <a:t>Duration </a:t>
            </a:r>
            <a:r>
              <a:rPr lang="en-US" sz="1600" dirty="0" smtClean="0"/>
              <a:t>		=&gt; 	The </a:t>
            </a:r>
            <a:r>
              <a:rPr lang="en-US" sz="1600" dirty="0"/>
              <a:t>duration of the talk in </a:t>
            </a:r>
            <a:r>
              <a:rPr lang="en-US" sz="1600" dirty="0" smtClean="0"/>
              <a:t>seconds</a:t>
            </a:r>
          </a:p>
          <a:p>
            <a:pPr marL="0" indent="0">
              <a:buNone/>
            </a:pPr>
            <a:r>
              <a:rPr lang="en-US" sz="1600" dirty="0" err="1" smtClean="0"/>
              <a:t>num_speaker</a:t>
            </a:r>
            <a:r>
              <a:rPr lang="en-US" sz="1600" dirty="0"/>
              <a:t> </a:t>
            </a:r>
            <a:r>
              <a:rPr lang="en-US" sz="1600" dirty="0" smtClean="0"/>
              <a:t>	=&gt;         	The </a:t>
            </a:r>
            <a:r>
              <a:rPr lang="en-US" sz="1600" dirty="0"/>
              <a:t>number of speakers in the </a:t>
            </a:r>
            <a:r>
              <a:rPr lang="en-US" sz="1600" dirty="0" smtClean="0"/>
              <a:t>talk</a:t>
            </a:r>
          </a:p>
          <a:p>
            <a:pPr marL="0" indent="0">
              <a:buNone/>
            </a:pPr>
            <a:r>
              <a:rPr lang="en-US" sz="1600" dirty="0"/>
              <a:t>Languages 	=&gt;	The number of languages in which the talk is </a:t>
            </a:r>
            <a:r>
              <a:rPr lang="en-US" sz="1600" dirty="0" smtClean="0"/>
              <a:t>available</a:t>
            </a:r>
          </a:p>
          <a:p>
            <a:pPr marL="0" indent="0">
              <a:buNone/>
            </a:pPr>
            <a:r>
              <a:rPr lang="en-US" sz="1600" i="1" dirty="0" smtClean="0"/>
              <a:t>9 Qualitative </a:t>
            </a:r>
            <a:r>
              <a:rPr lang="en-US" sz="1600" i="1" dirty="0"/>
              <a:t>Variable</a:t>
            </a:r>
          </a:p>
          <a:p>
            <a:pPr marL="0" indent="0">
              <a:buNone/>
            </a:pPr>
            <a:r>
              <a:rPr lang="en-US" sz="1600" dirty="0"/>
              <a:t>Event	</a:t>
            </a:r>
            <a:r>
              <a:rPr lang="en-US" sz="1600" dirty="0" smtClean="0"/>
              <a:t>	=&gt;</a:t>
            </a:r>
            <a:r>
              <a:rPr lang="en-US" sz="1600" dirty="0"/>
              <a:t>	The TED event where the talk took place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64757"/>
              </p:ext>
            </p:extLst>
          </p:nvPr>
        </p:nvGraphicFramePr>
        <p:xfrm>
          <a:off x="447486" y="5083067"/>
          <a:ext cx="10550712" cy="1646390"/>
        </p:xfrm>
        <a:graphic>
          <a:graphicData uri="http://schemas.openxmlformats.org/drawingml/2006/table">
            <a:tbl>
              <a:tblPr/>
              <a:tblGrid>
                <a:gridCol w="1104964"/>
                <a:gridCol w="513176"/>
                <a:gridCol w="776270"/>
                <a:gridCol w="776270"/>
                <a:gridCol w="776270"/>
                <a:gridCol w="776270"/>
                <a:gridCol w="776270"/>
                <a:gridCol w="776270"/>
                <a:gridCol w="776270"/>
                <a:gridCol w="776270"/>
                <a:gridCol w="2722412"/>
              </a:tblGrid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event2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event3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event4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event5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event6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event7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event8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event9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2005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2005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2007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2007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2009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2009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2010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2010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2011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2011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2012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2012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2013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2013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2014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TEDGlobal 2014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 2017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 the observation is from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TEDGlobal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2017</a:t>
                      </a:r>
                    </a:p>
                  </a:txBody>
                  <a:tcPr marL="4619" marR="4619" marT="46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181251"/>
                  </p:ext>
                </p:extLst>
              </p:nvPr>
            </p:nvGraphicFramePr>
            <p:xfrm>
              <a:off x="134882" y="1278203"/>
              <a:ext cx="11933901" cy="529633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397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192255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Analysis  Of  Variance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: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    =&gt; Model  Adequacy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sz="1400" dirty="0" smtClean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 smtClean="0"/>
                            <a:t>MSE =5.321*10^12     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133444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0.4156 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=0.3987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All of </a:t>
                          </a:r>
                          <a:r>
                            <a:rPr lang="en-US" sz="1400" u="none" baseline="0" dirty="0" err="1" smtClean="0">
                              <a:solidFill>
                                <a:srgbClr val="0000FF"/>
                              </a:solidFill>
                            </a:rPr>
                            <a:t>regessors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views  about 41.56%. Other factors effect about 58.44%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2372342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u="sng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from JMP</a:t>
                          </a:r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Parameter</a:t>
                          </a:r>
                          <a:r>
                            <a:rPr lang="en-US" sz="1400" u="sng" baseline="0" dirty="0" smtClean="0"/>
                            <a:t>s Estimates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400" dirty="0" smtClean="0"/>
                            <a:t>All of</a:t>
                          </a:r>
                          <a:r>
                            <a:rPr lang="en-US" sz="1400" baseline="0" dirty="0" smtClean="0"/>
                            <a:t>  Parameters have </a:t>
                          </a:r>
                          <a:r>
                            <a:rPr lang="en-US" sz="1400" dirty="0" smtClean="0"/>
                            <a:t>P-Value</a:t>
                          </a:r>
                          <a:r>
                            <a:rPr lang="en-US" sz="14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 smtClean="0"/>
                            <a:t> 0.05 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: 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 of All parameters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=&gt;  Some parameter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are not  on equation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.</a:t>
                          </a:r>
                          <a:endParaRPr lang="en-US" sz="1400" u="none" dirty="0" smtClean="0">
                            <a:solidFill>
                              <a:srgbClr val="0000FF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sz="1400" dirty="0" smtClean="0"/>
                        </a:p>
                        <a:p>
                          <a:endParaRPr lang="en-US" sz="1400" u="sng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181251"/>
                  </p:ext>
                </p:extLst>
              </p:nvPr>
            </p:nvGraphicFramePr>
            <p:xfrm>
              <a:off x="134882" y="1278203"/>
              <a:ext cx="11933901" cy="529633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14730"/>
                    <a:gridCol w="4348965"/>
                    <a:gridCol w="4370206"/>
                  </a:tblGrid>
                  <a:tr h="397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Graph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Hypothesis</a:t>
                          </a:r>
                          <a:r>
                            <a:rPr lang="en-US" sz="1600" baseline="0" dirty="0" smtClean="0"/>
                            <a:t> testing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Result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1192255">
                    <a:tc rowSpan="3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b="1" dirty="0" smtClean="0"/>
                            <a:t>1.   Test for significant of Regression(F-Test</a:t>
                          </a:r>
                          <a:r>
                            <a:rPr lang="en-US" sz="1400" dirty="0" smtClean="0"/>
                            <a:t>)</a:t>
                          </a:r>
                        </a:p>
                        <a:p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endParaRPr lang="en-US" sz="1400" u="sng" dirty="0" smtClean="0"/>
                        </a:p>
                        <a:p>
                          <a:r>
                            <a:rPr lang="en-US" sz="1400" u="sng" dirty="0" smtClean="0"/>
                            <a:t>Result from JMP</a:t>
                          </a:r>
                          <a:endParaRPr lang="en-US" sz="1400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34184" r="-558" b="-311735"/>
                          </a:stretch>
                        </a:blipFill>
                      </a:tcPr>
                    </a:tc>
                  </a:tr>
                  <a:tr h="133444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u="sng" dirty="0" smtClean="0"/>
                            <a:t>Summary of Fit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u="none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 = </a:t>
                          </a:r>
                          <a:r>
                            <a:rPr lang="en-US" sz="1400" u="none" baseline="0" dirty="0" smtClean="0"/>
                            <a:t>0.4156 </a:t>
                          </a:r>
                          <a:r>
                            <a:rPr lang="en-US" sz="1400" u="none" baseline="0" dirty="0" smtClean="0"/>
                            <a:t>, </a:t>
                          </a:r>
                          <a:r>
                            <a:rPr lang="en-US" sz="1400" u="none" baseline="0" dirty="0" err="1" smtClean="0"/>
                            <a:t>Rsquare</a:t>
                          </a:r>
                          <a:r>
                            <a:rPr lang="en-US" sz="1400" u="none" baseline="0" dirty="0" smtClean="0"/>
                            <a:t> </a:t>
                          </a:r>
                          <a:r>
                            <a:rPr lang="en-US" sz="1400" u="none" baseline="0" dirty="0" err="1" smtClean="0"/>
                            <a:t>Adj</a:t>
                          </a:r>
                          <a:r>
                            <a:rPr lang="en-US" sz="1400" u="none" baseline="0" dirty="0" smtClean="0"/>
                            <a:t>=0.3987</a:t>
                          </a:r>
                          <a:endParaRPr lang="en-US" sz="1400" u="none" baseline="0" dirty="0" smtClean="0"/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u="none" baseline="0" dirty="0" smtClean="0"/>
                            <a:t>   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=&gt;  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All of </a:t>
                          </a:r>
                          <a:r>
                            <a:rPr lang="en-US" sz="1400" u="none" baseline="0" dirty="0" err="1" smtClean="0">
                              <a:solidFill>
                                <a:srgbClr val="0000FF"/>
                              </a:solidFill>
                            </a:rPr>
                            <a:t>regessors</a:t>
                          </a:r>
                          <a:r>
                            <a:rPr lang="en-US" sz="1400" u="none" baseline="0" dirty="0" smtClean="0">
                              <a:solidFill>
                                <a:srgbClr val="0000FF"/>
                              </a:solidFill>
                            </a:rPr>
                            <a:t>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  </a:t>
                          </a:r>
                          <a:r>
                            <a:rPr lang="en-US" sz="1400" dirty="0" smtClean="0">
                              <a:solidFill>
                                <a:srgbClr val="0000FF"/>
                              </a:solidFill>
                            </a:rPr>
                            <a:t>effect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 to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views 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41.56%.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Other factors effect about </a:t>
                          </a:r>
                          <a:r>
                            <a:rPr lang="en-US" sz="1400" baseline="0" dirty="0" smtClean="0">
                              <a:solidFill>
                                <a:srgbClr val="0000FF"/>
                              </a:solidFill>
                            </a:rPr>
                            <a:t>58.44%</a:t>
                          </a:r>
                          <a:endParaRPr lang="en-US" sz="1400" u="none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</a:tr>
                  <a:tr h="2372342">
                    <a:tc v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2.Test on Individual Regression coefficients(T-test)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>
                              <a:effectLst/>
                            </a:rPr>
                            <a:t>Hypothesis</a:t>
                          </a:r>
                        </a:p>
                        <a:p>
                          <a:endParaRPr lang="en-US" sz="1400" dirty="0" smtClean="0"/>
                        </a:p>
                        <a:p>
                          <a:endParaRPr lang="en-US" sz="1400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u="sng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sng" dirty="0" smtClean="0"/>
                            <a:t>Result </a:t>
                          </a:r>
                          <a:r>
                            <a:rPr lang="en-US" sz="1400" u="sng" dirty="0" smtClean="0"/>
                            <a:t>from </a:t>
                          </a:r>
                          <a:r>
                            <a:rPr lang="en-US" sz="1400" u="sng" dirty="0" smtClean="0"/>
                            <a:t>JMP</a:t>
                          </a:r>
                          <a:endParaRPr lang="en-US" sz="1400" dirty="0" smtClean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222" t="-123590" r="-558" b="-51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82" y="-116403"/>
            <a:ext cx="10058400" cy="86868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MoDel</a:t>
            </a:r>
            <a:r>
              <a:rPr lang="en-US" sz="3200" b="1" dirty="0" smtClean="0"/>
              <a:t>: Hypothesis testing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27966" y="689037"/>
            <a:ext cx="270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Prediction </a:t>
            </a:r>
            <a:r>
              <a:rPr lang="en-US" b="1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Expression  :</a:t>
            </a:r>
            <a:endParaRPr lang="en-US" b="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7" y="2842642"/>
            <a:ext cx="2709203" cy="2028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81" y="3168635"/>
            <a:ext cx="1608521" cy="884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770" y="3151778"/>
            <a:ext cx="2070206" cy="831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418" y="147645"/>
            <a:ext cx="1714588" cy="2971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b="9248"/>
          <a:stretch/>
        </p:blipFill>
        <p:spPr>
          <a:xfrm>
            <a:off x="4913690" y="5383519"/>
            <a:ext cx="1709928" cy="1119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/>
                  <a:t>=..=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 for at least one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 </a:t>
                </a:r>
                <a:r>
                  <a:rPr lang="en-US" sz="1200" dirty="0"/>
                  <a:t>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=0,1,2,..,14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937991"/>
                <a:ext cx="3068136" cy="1015663"/>
              </a:xfrm>
              <a:prstGeom prst="rect">
                <a:avLst/>
              </a:prstGeom>
              <a:blipFill rotWithShape="0">
                <a:blip r:embed="rId8"/>
                <a:stretch>
                  <a:fillRect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/>
                  <a:t> =0 ,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 smtClean="0"/>
                  <a:t>0, </a:t>
                </a:r>
                <a:r>
                  <a:rPr lang="en-US" sz="1200" dirty="0" err="1" smtClean="0"/>
                  <a:t>i</a:t>
                </a:r>
                <a:r>
                  <a:rPr lang="en-US" sz="1200" dirty="0" smtClean="0"/>
                  <a:t>=0,1,2,..,14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485" y="4509597"/>
                <a:ext cx="3068136" cy="830997"/>
              </a:xfrm>
              <a:prstGeom prst="rect">
                <a:avLst/>
              </a:prstGeom>
              <a:blipFill rotWithShape="0">
                <a:blip r:embed="rId9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6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18" y="969264"/>
            <a:ext cx="5092140" cy="499364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4610" y="100584"/>
            <a:ext cx="100584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MoDel</a:t>
            </a:r>
            <a:r>
              <a:rPr lang="en-US" sz="3200" b="1" dirty="0" smtClean="0"/>
              <a:t> :</a:t>
            </a:r>
            <a:r>
              <a:rPr lang="en-US" sz="3200" b="1" dirty="0"/>
              <a:t> Matrix Scatter </a:t>
            </a:r>
            <a:r>
              <a:rPr lang="en-US" sz="3200" b="1" dirty="0" smtClean="0"/>
              <a:t>plot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70" y="1119686"/>
            <a:ext cx="6147116" cy="21210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33288" y="3255264"/>
            <a:ext cx="5833872" cy="148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 smtClean="0"/>
              <a:t>Result </a:t>
            </a:r>
            <a:r>
              <a:rPr lang="en-US" sz="1600" dirty="0" smtClean="0"/>
              <a:t>Matrix </a:t>
            </a:r>
            <a:r>
              <a:rPr lang="en-US" sz="1600" dirty="0"/>
              <a:t>Scatter plot as </a:t>
            </a:r>
            <a:r>
              <a:rPr lang="en-US" sz="1600" dirty="0" smtClean="0"/>
              <a:t>correlation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number of views is correlated with the number of </a:t>
            </a:r>
            <a:r>
              <a:rPr lang="en-US" sz="1600" dirty="0" smtClean="0"/>
              <a:t>comments about 0.5725.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Other correlation each variable are not mare than 0.5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68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3603</TotalTime>
  <Words>1836</Words>
  <Application>Microsoft Office PowerPoint</Application>
  <PresentationFormat>Widescreen</PresentationFormat>
  <Paragraphs>602</Paragraphs>
  <Slides>39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Rockwell</vt:lpstr>
      <vt:lpstr>Rockwell Condensed</vt:lpstr>
      <vt:lpstr>Segoe UI</vt:lpstr>
      <vt:lpstr>Wingdings</vt:lpstr>
      <vt:lpstr>Wood Type</vt:lpstr>
      <vt:lpstr>C:\stock\regression\presentation\ted_talk_fianl.xlsx</vt:lpstr>
      <vt:lpstr>Linear Regression  Model ted talk </vt:lpstr>
      <vt:lpstr>Ted talk</vt:lpstr>
      <vt:lpstr>Dataset :Ted talk</vt:lpstr>
      <vt:lpstr>Model chart</vt:lpstr>
      <vt:lpstr>PowerPoint Presentation</vt:lpstr>
      <vt:lpstr>Model chart</vt:lpstr>
      <vt:lpstr>Ted talk: regressor Factor effect to views</vt:lpstr>
      <vt:lpstr>MoDel: Hypothesis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Transformation</vt:lpstr>
      <vt:lpstr>Parameter Transformation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diagnostics  for leverage and influence</vt:lpstr>
      <vt:lpstr>PowerPoint Presentation</vt:lpstr>
      <vt:lpstr>PowerPoint Presentation</vt:lpstr>
      <vt:lpstr>PowerPoint Presentation</vt:lpstr>
      <vt:lpstr>MoDel :Hypothesis testing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</vt:vector>
  </TitlesOfParts>
  <Company>HGST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Aunchana Pimpisal</dc:creator>
  <cp:lastModifiedBy>Aunchana Pimpisal</cp:lastModifiedBy>
  <cp:revision>106</cp:revision>
  <dcterms:created xsi:type="dcterms:W3CDTF">2018-12-12T13:59:11Z</dcterms:created>
  <dcterms:modified xsi:type="dcterms:W3CDTF">2018-12-16T05:03:37Z</dcterms:modified>
</cp:coreProperties>
</file>